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10" r:id="rId1"/>
  </p:sldMasterIdLst>
  <p:notesMasterIdLst>
    <p:notesMasterId r:id="rId13"/>
  </p:notesMasterIdLst>
  <p:sldIdLst>
    <p:sldId id="395" r:id="rId2"/>
    <p:sldId id="437" r:id="rId3"/>
    <p:sldId id="435" r:id="rId4"/>
    <p:sldId id="429" r:id="rId5"/>
    <p:sldId id="430" r:id="rId6"/>
    <p:sldId id="436" r:id="rId7"/>
    <p:sldId id="410" r:id="rId8"/>
    <p:sldId id="411" r:id="rId9"/>
    <p:sldId id="403" r:id="rId10"/>
    <p:sldId id="425" r:id="rId11"/>
    <p:sldId id="439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ячеслав Комарницький" initials="ВК" lastIdx="1" clrIdx="0">
    <p:extLst>
      <p:ext uri="{19B8F6BF-5375-455C-9EA6-DF929625EA0E}">
        <p15:presenceInfo xmlns:p15="http://schemas.microsoft.com/office/powerpoint/2012/main" userId="295c77341190f71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A71126"/>
    <a:srgbClr val="000000"/>
    <a:srgbClr val="850D1E"/>
    <a:srgbClr val="BB5623"/>
    <a:srgbClr val="FFE6C4"/>
    <a:srgbClr val="CCFFFF"/>
    <a:srgbClr val="33CC33"/>
    <a:srgbClr val="FFFFC4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51" autoAdjust="0"/>
    <p:restoredTop sz="92509" autoAdjust="0"/>
  </p:normalViewPr>
  <p:slideViewPr>
    <p:cSldViewPr>
      <p:cViewPr varScale="1">
        <p:scale>
          <a:sx n="80" d="100"/>
          <a:sy n="80" d="100"/>
        </p:scale>
        <p:origin x="1733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12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7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68BCBAD-7D9D-49B2-B85D-C4F231849649}" type="datetimeFigureOut">
              <a:rPr lang="ru-RU"/>
              <a:pPr>
                <a:defRPr/>
              </a:pPr>
              <a:t>09.07.2024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F0BB0BC-867D-46B8-8D59-92302EC66B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3562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0BB0BC-867D-46B8-8D59-92302EC66BF5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0BB0BC-867D-46B8-8D59-92302EC66BF5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245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053F9-6AE2-4823-AE25-16B31EEEEDD9}" type="datetimeFigureOut">
              <a:rPr lang="ru-RU"/>
              <a:pPr>
                <a:defRPr/>
              </a:pPr>
              <a:t>09.07.2024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D4F9F-21B3-49D3-BDC1-4B966B0B74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309481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24EA0-0BC6-4B59-9D37-ACD3240C51C4}" type="datetimeFigureOut">
              <a:rPr lang="ru-RU"/>
              <a:pPr>
                <a:defRPr/>
              </a:pPr>
              <a:t>09.07.2024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40A1B-9422-4311-B816-A96204E3A5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961241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72ADB-D081-4F04-BCD8-CACE4D08F554}" type="datetimeFigureOut">
              <a:rPr lang="ru-RU"/>
              <a:pPr>
                <a:defRPr/>
              </a:pPr>
              <a:t>09.07.2024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03B66-BB4B-49C7-A156-AFAE5BABCC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088987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9AA05-7C6D-424A-9C61-B9689A17566C}" type="datetimeFigureOut">
              <a:rPr lang="ru-RU"/>
              <a:pPr>
                <a:defRPr/>
              </a:pPr>
              <a:t>09.07.2024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7784E-FB67-4061-83C7-4FFAD57AF4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189945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1E6A6-BABD-4A6A-94A3-DB63EA5EF6EA}" type="datetimeFigureOut">
              <a:rPr lang="ru-RU"/>
              <a:pPr>
                <a:defRPr/>
              </a:pPr>
              <a:t>09.07.2024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B7D0D-CC0D-4C63-B49C-04E2E64EBD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351981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B92E1-A056-4239-9338-95F6FA2FC726}" type="datetimeFigureOut">
              <a:rPr lang="ru-RU"/>
              <a:pPr>
                <a:defRPr/>
              </a:pPr>
              <a:t>09.07.2024</a:t>
            </a:fld>
            <a:endParaRPr lang="ru-RU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B8262-D229-462B-9327-15057398B3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678184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5F210-EF66-430B-9174-DE30F3CA72AD}" type="datetimeFigureOut">
              <a:rPr lang="ru-RU"/>
              <a:pPr>
                <a:defRPr/>
              </a:pPr>
              <a:t>09.07.2024</a:t>
            </a:fld>
            <a:endParaRPr lang="ru-RU"/>
          </a:p>
        </p:txBody>
      </p:sp>
      <p:sp>
        <p:nvSpPr>
          <p:cNvPr id="8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E95A9-00FD-4645-A410-8A48F5297E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941615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AAD8A-AB1A-4EF0-B9A0-613C3080F93E}" type="datetimeFigureOut">
              <a:rPr lang="ru-RU"/>
              <a:pPr>
                <a:defRPr/>
              </a:pPr>
              <a:t>09.07.2024</a:t>
            </a:fld>
            <a:endParaRPr lang="ru-RU"/>
          </a:p>
        </p:txBody>
      </p:sp>
      <p:sp>
        <p:nvSpPr>
          <p:cNvPr id="4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F5DD3-8641-467D-8F2A-89F12BBAE5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247170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91A0D-E206-49E7-AB1A-B3DE29C448DE}" type="datetimeFigureOut">
              <a:rPr lang="ru-RU"/>
              <a:pPr>
                <a:defRPr/>
              </a:pPr>
              <a:t>09.07.2024</a:t>
            </a:fld>
            <a:endParaRPr lang="ru-RU"/>
          </a:p>
        </p:txBody>
      </p:sp>
      <p:sp>
        <p:nvSpPr>
          <p:cNvPr id="3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52FE9-EEB9-4349-8333-A27BA2FF05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559783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0DC2-8A87-4410-A732-834FCD112AC8}" type="datetimeFigureOut">
              <a:rPr lang="ru-RU"/>
              <a:pPr>
                <a:defRPr/>
              </a:pPr>
              <a:t>09.07.2024</a:t>
            </a:fld>
            <a:endParaRPr lang="ru-RU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0D58B-4096-46BB-AD38-CA9A61A473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125601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1EC0A-47A0-492D-BC35-D17BFAA41AEE}" type="datetimeFigureOut">
              <a:rPr lang="ru-RU"/>
              <a:pPr>
                <a:defRPr/>
              </a:pPr>
              <a:t>09.07.2024</a:t>
            </a:fld>
            <a:endParaRPr lang="ru-RU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3C8D0-DC93-45F7-B982-5B48A8899E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837341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Зразок заголовка</a:t>
            </a:r>
            <a:endParaRPr lang="ru-RU" altLang="uk-UA"/>
          </a:p>
        </p:txBody>
      </p:sp>
      <p:sp>
        <p:nvSpPr>
          <p:cNvPr id="1027" name="Місце для тексту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Зразок тексту</a:t>
            </a:r>
          </a:p>
          <a:p>
            <a:pPr lvl="1"/>
            <a:r>
              <a:rPr lang="uk-UA" altLang="uk-UA"/>
              <a:t>Другий рівень</a:t>
            </a:r>
          </a:p>
          <a:p>
            <a:pPr lvl="2"/>
            <a:r>
              <a:rPr lang="uk-UA" altLang="uk-UA"/>
              <a:t>Третій рівень</a:t>
            </a:r>
          </a:p>
          <a:p>
            <a:pPr lvl="3"/>
            <a:r>
              <a:rPr lang="uk-UA" altLang="uk-UA"/>
              <a:t>Четвертий рівень</a:t>
            </a:r>
          </a:p>
          <a:p>
            <a:pPr lvl="4"/>
            <a:r>
              <a:rPr lang="uk-UA" altLang="uk-UA"/>
              <a:t>П'ятий рівень</a:t>
            </a:r>
            <a:endParaRPr lang="ru-RU" alt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6DD4F7E-A0FB-4C55-BD67-F6C2482B775A}" type="datetimeFigureOut">
              <a:rPr lang="ru-RU"/>
              <a:pPr>
                <a:defRPr/>
              </a:pPr>
              <a:t>09.07.2024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2E2A61-00BC-4487-ADB8-92F72FBC69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492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1" r:id="rId1"/>
    <p:sldLayoutId id="2147484512" r:id="rId2"/>
    <p:sldLayoutId id="2147484513" r:id="rId3"/>
    <p:sldLayoutId id="2147484514" r:id="rId4"/>
    <p:sldLayoutId id="2147484515" r:id="rId5"/>
    <p:sldLayoutId id="2147484516" r:id="rId6"/>
    <p:sldLayoutId id="2147484517" r:id="rId7"/>
    <p:sldLayoutId id="2147484518" r:id="rId8"/>
    <p:sldLayoutId id="2147484519" r:id="rId9"/>
    <p:sldLayoutId id="2147484520" r:id="rId10"/>
    <p:sldLayoutId id="2147484521" r:id="rId11"/>
  </p:sldLayoutIdLst>
  <p:transition spd="slow" advClick="0">
    <p:fad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auto">
          <a:xfrm>
            <a:off x="4440243" y="5589240"/>
            <a:ext cx="4668261" cy="93639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uk-UA" sz="2400" b="1" i="0" dirty="0">
                <a:ln w="1905"/>
                <a:solidFill>
                  <a:srgbClr val="850D1E"/>
                </a:solidFill>
                <a:effectLst/>
              </a:rPr>
              <a:t>Володимир ПРИСЯЖНЮК</a:t>
            </a:r>
          </a:p>
          <a:p>
            <a:pPr algn="ctr">
              <a:defRPr/>
            </a:pPr>
            <a:r>
              <a:rPr lang="uk-UA" sz="2400" b="1" i="0" dirty="0" err="1">
                <a:ln w="1905"/>
                <a:solidFill>
                  <a:srgbClr val="850D1E"/>
                </a:solidFill>
                <a:effectLst/>
              </a:rPr>
              <a:t>к.м.н</a:t>
            </a:r>
            <a:r>
              <a:rPr lang="uk-UA" sz="2400" b="1" i="0" dirty="0">
                <a:ln w="1905"/>
                <a:solidFill>
                  <a:srgbClr val="850D1E"/>
                </a:solidFill>
                <a:effectLst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804060" y="1988840"/>
            <a:ext cx="5535880" cy="13849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800" b="1" i="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</a:rPr>
              <a:t>стратегія розвитку </a:t>
            </a:r>
          </a:p>
          <a:p>
            <a:pPr algn="ctr">
              <a:defRPr/>
            </a:pPr>
            <a:r>
              <a:rPr lang="uk-UA" sz="2800" b="1" i="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</a:rPr>
              <a:t>КНП “ВМКЛ “</a:t>
            </a:r>
            <a:r>
              <a:rPr lang="uk-UA" sz="2800" b="1" i="0" cap="all" dirty="0" err="1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</a:rPr>
              <a:t>цм</a:t>
            </a:r>
            <a:r>
              <a:rPr lang="uk-UA" sz="2800" b="1" i="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</a:rPr>
              <a:t> Та д”</a:t>
            </a:r>
          </a:p>
          <a:p>
            <a:pPr algn="ctr">
              <a:defRPr/>
            </a:pPr>
            <a:r>
              <a:rPr lang="uk-UA" sz="2800" b="1" i="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</a:rPr>
              <a:t>202</a:t>
            </a:r>
            <a:r>
              <a:rPr lang="en-US" sz="2800" b="1" i="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</a:rPr>
              <a:t>3</a:t>
            </a:r>
            <a:r>
              <a:rPr lang="uk-UA" sz="2800" b="1" i="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</a:rPr>
              <a:t>-2025р</a:t>
            </a: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6976275" y="6138859"/>
            <a:ext cx="2048811" cy="785812"/>
            <a:chOff x="6976275" y="6138859"/>
            <a:chExt cx="2048811" cy="785812"/>
          </a:xfrm>
        </p:grpSpPr>
        <p:pic>
          <p:nvPicPr>
            <p:cNvPr id="7" name="Рисунок 10" descr="Untitled-11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596336" y="6373831"/>
              <a:ext cx="1428750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11" descr="Untitled-1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976275" y="6138859"/>
              <a:ext cx="962025" cy="785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-1"/>
            <a:ext cx="8715404" cy="365125"/>
          </a:xfrm>
        </p:spPr>
        <p:txBody>
          <a:bodyPr/>
          <a:lstStyle/>
          <a:p>
            <a:pPr algn="ctr"/>
            <a:br>
              <a:rPr lang="uk-UA" sz="1800" b="1" kern="120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  <a:ea typeface="+mn-ea"/>
                <a:cs typeface="Arial" charset="0"/>
              </a:rPr>
            </a:br>
            <a:br>
              <a:rPr lang="uk-UA" sz="1800" b="1" kern="120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  <a:ea typeface="+mn-ea"/>
                <a:cs typeface="Arial" charset="0"/>
              </a:rPr>
            </a:br>
            <a:br>
              <a:rPr lang="uk-UA" sz="1800" b="1" kern="120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  <a:ea typeface="+mn-ea"/>
                <a:cs typeface="Arial" charset="0"/>
              </a:rPr>
            </a:br>
            <a:br>
              <a:rPr lang="uk-UA" sz="1800" b="1" kern="120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  <a:ea typeface="+mn-ea"/>
                <a:cs typeface="Arial" charset="0"/>
              </a:rPr>
            </a:br>
            <a:r>
              <a:rPr lang="uk-UA" sz="1800" b="1" kern="120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  <a:ea typeface="+mn-ea"/>
                <a:cs typeface="Arial" charset="0"/>
              </a:rPr>
              <a:t>Сума вкладень для реалізації пріоритетних </a:t>
            </a:r>
            <a:br>
              <a:rPr lang="uk-UA" sz="1800" b="1" kern="120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  <a:ea typeface="+mn-ea"/>
                <a:cs typeface="Arial" charset="0"/>
              </a:rPr>
            </a:br>
            <a:r>
              <a:rPr lang="uk-UA" sz="1800" b="1" kern="120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  <a:ea typeface="+mn-ea"/>
                <a:cs typeface="Arial" charset="0"/>
              </a:rPr>
              <a:t>завдань розвитку КНП «ВМКЛ “</a:t>
            </a:r>
            <a:r>
              <a:rPr lang="uk-UA" sz="1800" b="1" kern="1200" cap="all" dirty="0" err="1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  <a:ea typeface="+mn-ea"/>
                <a:cs typeface="Arial" charset="0"/>
              </a:rPr>
              <a:t>ЦМтаД</a:t>
            </a:r>
            <a:r>
              <a:rPr lang="uk-UA" sz="1800" b="1" kern="120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  <a:ea typeface="+mn-ea"/>
                <a:cs typeface="Arial" charset="0"/>
              </a:rPr>
              <a:t>”</a:t>
            </a:r>
            <a:br>
              <a:rPr lang="uk-UA" sz="1800" b="1" kern="120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  <a:ea typeface="+mn-ea"/>
                <a:cs typeface="Arial" charset="0"/>
              </a:rPr>
            </a:br>
            <a:endParaRPr lang="uk-UA" sz="1800" b="1" kern="1200" cap="all" dirty="0">
              <a:ln w="0"/>
              <a:gradFill flip="none">
                <a:gsLst>
                  <a:gs pos="0">
                    <a:srgbClr val="C00000"/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 Black" pitchFamily="34" charset="0"/>
              <a:ea typeface="+mn-ea"/>
              <a:cs typeface="Arial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220645"/>
              </p:ext>
            </p:extLst>
          </p:nvPr>
        </p:nvGraphicFramePr>
        <p:xfrm>
          <a:off x="179512" y="1052736"/>
          <a:ext cx="8640961" cy="5709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351922524"/>
                    </a:ext>
                  </a:extLst>
                </a:gridCol>
                <a:gridCol w="10743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7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13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68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66155">
                <a:tc>
                  <a:txBody>
                    <a:bodyPr/>
                    <a:lstStyle/>
                    <a:p>
                      <a:r>
                        <a:rPr lang="uk-UA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Назва заходу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2022 рік    (фактично)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 рік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 рік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965">
                <a:tc>
                  <a:txBody>
                    <a:bodyPr/>
                    <a:lstStyle/>
                    <a:p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Власні + </a:t>
                      </a:r>
                      <a:r>
                        <a:rPr lang="uk-UA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гум.допом</a:t>
                      </a:r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ВМТГ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власні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ВМТГ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власні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74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Кап. ремонт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15000.0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52000.0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237">
                <a:tc>
                  <a:txBody>
                    <a:bodyPr/>
                    <a:lstStyle/>
                    <a:p>
                      <a:r>
                        <a:rPr lang="uk-UA" sz="18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Мед.</a:t>
                      </a:r>
                      <a:r>
                        <a:rPr lang="uk-UA" sz="1800" baseline="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обладнання</a:t>
                      </a:r>
                      <a:endParaRPr lang="uk-UA" sz="18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506.6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1700.0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146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Інше (МІС, меблі, ПКД)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996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Медикаменти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1003.8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2137578"/>
                  </a:ext>
                </a:extLst>
              </a:tr>
              <a:tr h="348276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Харчування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303.6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462249"/>
                  </a:ext>
                </a:extLst>
              </a:tr>
              <a:tr h="414564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Реанімобіль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911.8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001136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uk-UA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Госп.товари</a:t>
                      </a:r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578.6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613586"/>
                  </a:ext>
                </a:extLst>
              </a:tr>
              <a:tr h="426652">
                <a:tc>
                  <a:txBody>
                    <a:bodyPr/>
                    <a:lstStyle/>
                    <a:p>
                      <a:r>
                        <a:rPr lang="uk-UA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Пот.ремонт</a:t>
                      </a:r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приміщень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479.0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412167"/>
                  </a:ext>
                </a:extLst>
              </a:tr>
              <a:tr h="336237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Мед. та інші послуги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387.9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803660"/>
                  </a:ext>
                </a:extLst>
              </a:tr>
              <a:tr h="951649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5658.9</a:t>
                      </a:r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в </a:t>
                      </a:r>
                      <a:r>
                        <a:rPr lang="uk-UA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т.ч</a:t>
                      </a:r>
                      <a:r>
                        <a:rPr lang="uk-UA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гуман.-1465.7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19200.0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52000.0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6976275" y="6138859"/>
            <a:ext cx="2048811" cy="785812"/>
            <a:chOff x="6976275" y="6138859"/>
            <a:chExt cx="2048811" cy="785812"/>
          </a:xfrm>
        </p:grpSpPr>
        <p:pic>
          <p:nvPicPr>
            <p:cNvPr id="7" name="Рисунок 10" descr="Untitled-11.pn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596336" y="6373831"/>
              <a:ext cx="1428750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11" descr="Untitled-1.png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976275" y="6138859"/>
              <a:ext cx="962025" cy="785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715404" cy="358796"/>
          </a:xfrm>
        </p:spPr>
        <p:txBody>
          <a:bodyPr/>
          <a:lstStyle/>
          <a:p>
            <a:pPr algn="ctr"/>
            <a:br>
              <a:rPr lang="uk-UA" sz="1800" b="1" kern="120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  <a:ea typeface="+mn-ea"/>
                <a:cs typeface="Arial" charset="0"/>
              </a:rPr>
            </a:br>
            <a:br>
              <a:rPr lang="uk-UA" sz="1800" b="1" kern="120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  <a:ea typeface="+mn-ea"/>
                <a:cs typeface="Arial" charset="0"/>
              </a:rPr>
            </a:br>
            <a:br>
              <a:rPr lang="uk-UA" sz="1800" b="1" kern="120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  <a:ea typeface="+mn-ea"/>
                <a:cs typeface="Arial" charset="0"/>
              </a:rPr>
            </a:br>
            <a:br>
              <a:rPr lang="uk-UA" sz="1800" b="1" kern="120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  <a:ea typeface="+mn-ea"/>
                <a:cs typeface="Arial" charset="0"/>
              </a:rPr>
            </a:br>
            <a:br>
              <a:rPr lang="uk-UA" sz="1800" b="1" kern="120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  <a:ea typeface="+mn-ea"/>
                <a:cs typeface="Arial" charset="0"/>
              </a:rPr>
            </a:br>
            <a:r>
              <a:rPr lang="uk-UA" sz="2000" b="1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  <a:ea typeface="+mn-ea"/>
                <a:cs typeface="Arial" charset="0"/>
              </a:rPr>
              <a:t>СПІВПРАЦЯ З НСЗУ</a:t>
            </a:r>
            <a:br>
              <a:rPr lang="uk-UA" sz="1800" b="1" kern="120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  <a:ea typeface="+mn-ea"/>
                <a:cs typeface="Arial" charset="0"/>
              </a:rPr>
            </a:br>
            <a:endParaRPr lang="uk-UA" sz="1800" b="1" kern="1200" cap="all" dirty="0">
              <a:ln w="0"/>
              <a:gradFill flip="none">
                <a:gsLst>
                  <a:gs pos="0">
                    <a:srgbClr val="C00000"/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 Black" pitchFamily="34" charset="0"/>
              <a:ea typeface="+mn-ea"/>
              <a:cs typeface="Arial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558903"/>
              </p:ext>
            </p:extLst>
          </p:nvPr>
        </p:nvGraphicFramePr>
        <p:xfrm>
          <a:off x="214282" y="867005"/>
          <a:ext cx="8280920" cy="5771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53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8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6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2656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Пакет медичних послуг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2022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      2023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9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50" dirty="0">
                          <a:solidFill>
                            <a:srgbClr val="000000"/>
                          </a:solidFill>
                        </a:rPr>
                        <a:t> №3 ХІРУРГІЧНІ ОПЕРАЦІЇ  В СТАЦІОНАРІ</a:t>
                      </a:r>
                      <a:endParaRPr lang="uk-UA" sz="135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1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50" dirty="0">
                          <a:solidFill>
                            <a:srgbClr val="000000"/>
                          </a:solidFill>
                        </a:rPr>
                        <a:t> №4 СТАЦІОНАРНА ДОПОМОГА БЕЗ ХІРУРГІЧНИХ ОПЕРАЦІЙ </a:t>
                      </a:r>
                      <a:endParaRPr lang="uk-UA" sz="135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350" dirty="0">
                          <a:solidFill>
                            <a:srgbClr val="000000"/>
                          </a:solidFill>
                        </a:rPr>
                        <a:t>№7 ПОЛОГИ </a:t>
                      </a:r>
                      <a:endParaRPr lang="uk-UA" sz="135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6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350" dirty="0">
                          <a:solidFill>
                            <a:srgbClr val="000000"/>
                          </a:solidFill>
                        </a:rPr>
                        <a:t>№8 МЕДИЧНА ДОПОМОГА НОВОНАРОДЖЕНИМ </a:t>
                      </a:r>
                      <a:endParaRPr lang="uk-UA" sz="135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97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350" dirty="0">
                          <a:solidFill>
                            <a:srgbClr val="000000"/>
                          </a:solidFill>
                        </a:rPr>
                        <a:t> №9 АМБУЛАТОРНА ДОПОМОГА </a:t>
                      </a:r>
                      <a:endParaRPr lang="uk-UA" sz="135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05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350" dirty="0">
                          <a:solidFill>
                            <a:srgbClr val="000000"/>
                          </a:solidFill>
                        </a:rPr>
                        <a:t>№11 ГІСТЕРОСКОПІЯ</a:t>
                      </a:r>
                      <a:endParaRPr lang="uk-UA" sz="135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1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350" dirty="0">
                          <a:solidFill>
                            <a:srgbClr val="000000"/>
                          </a:solidFill>
                        </a:rPr>
                        <a:t>№23 СТАЦІОНАРНИЙ ПАЛІАТИВ</a:t>
                      </a:r>
                      <a:endParaRPr lang="uk-UA" sz="135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6180201"/>
                  </a:ext>
                </a:extLst>
              </a:tr>
              <a:tr h="2422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350" dirty="0">
                          <a:solidFill>
                            <a:srgbClr val="000000"/>
                          </a:solidFill>
                        </a:rPr>
                        <a:t>№24 МОБІЛЬНИЙ ПАЛІАТИВ</a:t>
                      </a:r>
                      <a:endParaRPr lang="uk-UA" sz="135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513508"/>
                  </a:ext>
                </a:extLst>
              </a:tr>
              <a:tr h="3051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50" dirty="0">
                          <a:solidFill>
                            <a:srgbClr val="000000"/>
                          </a:solidFill>
                        </a:rPr>
                        <a:t>№35 ВАГІТНІСТЬ В АМБУЛАТОРНИХ УМОВАХ </a:t>
                      </a:r>
                      <a:endParaRPr lang="uk-UA" sz="135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9780795"/>
                  </a:ext>
                </a:extLst>
              </a:tr>
              <a:tr h="4919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50" dirty="0">
                          <a:solidFill>
                            <a:srgbClr val="000000"/>
                          </a:solidFill>
                        </a:rPr>
                        <a:t>№47 ХІРУРГІЧНІ ОПЕРАЦІЇ ДОРОСЛИМ ТА ДІТЯМ В УМОВАХ СТАЦІОНАРУ ОДНОГО ДНЯ </a:t>
                      </a:r>
                      <a:endParaRPr lang="uk-UA" sz="135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774046"/>
                  </a:ext>
                </a:extLst>
              </a:tr>
              <a:tr h="2395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350" dirty="0">
                          <a:solidFill>
                            <a:srgbClr val="000000"/>
                          </a:solidFill>
                        </a:rPr>
                        <a:t>№50 ЛІКАРІ-ІНТЕРНИ</a:t>
                      </a:r>
                      <a:endParaRPr lang="uk-UA" sz="135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558067"/>
                  </a:ext>
                </a:extLst>
              </a:tr>
              <a:tr h="3023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350" dirty="0">
                          <a:solidFill>
                            <a:srgbClr val="000000"/>
                          </a:solidFill>
                        </a:rPr>
                        <a:t>№10 МАМОГРАФІЯ</a:t>
                      </a:r>
                      <a:endParaRPr lang="uk-UA" sz="135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1200" b="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8526888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350" dirty="0">
                          <a:solidFill>
                            <a:srgbClr val="000000"/>
                          </a:solidFill>
                        </a:rPr>
                        <a:t>№25 РЕАБІЛІТАЦІЯ НЕМОВЛЯТ ДО 3-Х р.</a:t>
                      </a:r>
                      <a:endParaRPr lang="uk-UA" sz="135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1200" b="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8743651"/>
                  </a:ext>
                </a:extLst>
              </a:tr>
              <a:tr h="278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350" dirty="0">
                          <a:solidFill>
                            <a:srgbClr val="000000"/>
                          </a:solidFill>
                        </a:rPr>
                        <a:t>ПЕРВИННА МЕДИЧНА ДОПОМОГА</a:t>
                      </a:r>
                      <a:endParaRPr lang="uk-UA" sz="135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1200" b="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075478"/>
                  </a:ext>
                </a:extLst>
              </a:tr>
              <a:tr h="2697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350" dirty="0">
                          <a:solidFill>
                            <a:srgbClr val="000000"/>
                          </a:solidFill>
                        </a:rPr>
                        <a:t>№54 РЕАБІЛІТАЦІЯ ДОРОСЛИХ І ДІТЕЙ В АМБУЛАТОРНИХ УМОВАХ</a:t>
                      </a:r>
                      <a:endParaRPr lang="uk-UA" sz="135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1200" b="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планується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387611"/>
                  </a:ext>
                </a:extLst>
              </a:tr>
              <a:tr h="2605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350" dirty="0">
                          <a:solidFill>
                            <a:srgbClr val="000000"/>
                          </a:solidFill>
                        </a:rPr>
                        <a:t>№9 СТОМАТОЛОГІЯ  ДЛЯ ДОРОСЛИХ ТА ДІТЕЙ</a:t>
                      </a:r>
                      <a:endParaRPr lang="uk-UA" sz="135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1200" b="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планується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438638"/>
                  </a:ext>
                </a:extLst>
              </a:tr>
              <a:tr h="4018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35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ЗАГАЛОМ, </a:t>
                      </a:r>
                      <a:r>
                        <a:rPr lang="uk-UA" sz="1350" b="1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тис.грн</a:t>
                      </a:r>
                      <a:endParaRPr lang="uk-UA" sz="135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85870,9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86150,3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5023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929586" y="1124744"/>
            <a:ext cx="10274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1200" b="1" cap="all" dirty="0">
              <a:ln w="0"/>
              <a:gradFill flip="none">
                <a:gsLst>
                  <a:gs pos="0">
                    <a:srgbClr val="C00000"/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81128421"/>
      </p:ext>
    </p:extLst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Заголовок 2"/>
          <p:cNvSpPr>
            <a:spLocks noGrp="1"/>
          </p:cNvSpPr>
          <p:nvPr>
            <p:ph type="title"/>
          </p:nvPr>
        </p:nvSpPr>
        <p:spPr>
          <a:xfrm>
            <a:off x="539552" y="-135256"/>
            <a:ext cx="7643866" cy="642942"/>
          </a:xfrm>
          <a:noFill/>
          <a:ln>
            <a:noFill/>
          </a:ln>
          <a:effectLst/>
        </p:spPr>
        <p:txBody>
          <a:bodyPr/>
          <a:lstStyle/>
          <a:p>
            <a:pPr algn="ctr"/>
            <a:br>
              <a:rPr lang="uk-UA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uk-UA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ОНОВЛЕНА </a:t>
            </a:r>
            <a:r>
              <a:rPr lang="uk-UA" sz="2800" kern="1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itchFamily="34" charset="0"/>
                <a:ea typeface="+mn-ea"/>
                <a:cs typeface="Arial" charset="0"/>
              </a:rPr>
              <a:t>СТРУКТУРА ТА ФУНКЦІЇ </a:t>
            </a:r>
            <a:br>
              <a:rPr lang="uk-UA" sz="2800" kern="1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itchFamily="34" charset="0"/>
                <a:ea typeface="+mn-ea"/>
                <a:cs typeface="Arial" charset="0"/>
              </a:rPr>
            </a:br>
            <a:r>
              <a:rPr lang="uk-UA" sz="2800" kern="1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itchFamily="34" charset="0"/>
                <a:ea typeface="+mn-ea"/>
                <a:cs typeface="Arial" charset="0"/>
              </a:rPr>
              <a:t>КНП “ВМКЛ “</a:t>
            </a:r>
            <a:r>
              <a:rPr lang="uk-UA" sz="2800" kern="12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itchFamily="34" charset="0"/>
                <a:ea typeface="+mn-ea"/>
                <a:cs typeface="Arial" charset="0"/>
              </a:rPr>
              <a:t>ЦМ</a:t>
            </a:r>
            <a:r>
              <a:rPr lang="uk-UA" sz="2000" kern="12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itchFamily="34" charset="0"/>
                <a:ea typeface="+mn-ea"/>
                <a:cs typeface="Arial" charset="0"/>
              </a:rPr>
              <a:t>та</a:t>
            </a:r>
            <a:r>
              <a:rPr lang="uk-UA" sz="2800" kern="12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itchFamily="34" charset="0"/>
                <a:ea typeface="+mn-ea"/>
                <a:cs typeface="Arial" charset="0"/>
              </a:rPr>
              <a:t>Д</a:t>
            </a:r>
            <a:r>
              <a:rPr lang="uk-UA" sz="2800" kern="1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itchFamily="34" charset="0"/>
                <a:ea typeface="+mn-ea"/>
                <a:cs typeface="Arial" charset="0"/>
              </a:rPr>
              <a:t>”</a:t>
            </a:r>
            <a:endParaRPr lang="ru-RU" sz="4000" b="1" kern="1200" cap="all" dirty="0">
              <a:ln w="0"/>
              <a:gradFill flip="none">
                <a:gsLst>
                  <a:gs pos="0">
                    <a:srgbClr val="C00000"/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 Black" pitchFamily="34" charset="0"/>
              <a:ea typeface="+mn-ea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5857884" y="1428736"/>
            <a:ext cx="1214446" cy="214314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800" b="0" i="0" u="none" strike="noStrike" cap="none" normalizeH="0" baseline="0" dirty="0">
              <a:ln>
                <a:noFill/>
              </a:ln>
              <a:solidFill>
                <a:schemeClr val="accent5">
                  <a:lumMod val="10000"/>
                </a:schemeClr>
              </a:solidFill>
              <a:effectLst/>
              <a:latin typeface="Arial" charset="0"/>
            </a:endParaRPr>
          </a:p>
        </p:txBody>
      </p:sp>
      <p:sp>
        <p:nvSpPr>
          <p:cNvPr id="19" name="Прямоугольник с двумя скругленными соседними углами 18"/>
          <p:cNvSpPr/>
          <p:nvPr/>
        </p:nvSpPr>
        <p:spPr bwMode="auto">
          <a:xfrm>
            <a:off x="285721" y="928671"/>
            <a:ext cx="4214842" cy="980458"/>
          </a:xfrm>
          <a:prstGeom prst="round2Same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  <a:effectLst>
            <a:softEdge rad="31750"/>
          </a:effectLst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marL="0" indent="0" algn="ctr">
              <a:buNone/>
            </a:pPr>
            <a:endParaRPr lang="uk-UA" sz="2000" b="1" i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  <a:p>
            <a:pPr marL="0" indent="0" algn="ctr">
              <a:buNone/>
            </a:pPr>
            <a:r>
              <a:rPr lang="uk-UA" sz="2000" i="0" u="sng" dirty="0">
                <a:ln w="0"/>
                <a:solidFill>
                  <a:srgbClr val="00B050"/>
                </a:solidFill>
              </a:rPr>
              <a:t>Педіатрична служба</a:t>
            </a:r>
            <a:r>
              <a:rPr lang="uk-UA" sz="2000" b="1" i="0" u="sng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</a:p>
          <a:p>
            <a:pPr marL="0" indent="0" algn="ctr">
              <a:buNone/>
            </a:pPr>
            <a:r>
              <a:rPr lang="uk-UA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(Надання амбулаторної  та стаціонарної</a:t>
            </a:r>
          </a:p>
          <a:p>
            <a:pPr marL="0" indent="0" algn="ctr">
              <a:buNone/>
            </a:pPr>
            <a:r>
              <a:rPr lang="uk-UA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медичної допомоги  дитячому населенню</a:t>
            </a:r>
          </a:p>
          <a:p>
            <a:pPr marL="0" indent="0" algn="ctr">
              <a:buNone/>
            </a:pPr>
            <a:r>
              <a:rPr lang="uk-UA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ВМ ТГ)</a:t>
            </a:r>
          </a:p>
          <a:p>
            <a:pPr algn="ctr"/>
            <a:endParaRPr lang="uk-UA" sz="2000" b="1" i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20" name="Прямоугольник с двумя скругленными соседними углами 19"/>
          <p:cNvSpPr/>
          <p:nvPr/>
        </p:nvSpPr>
        <p:spPr bwMode="auto">
          <a:xfrm>
            <a:off x="4643438" y="928669"/>
            <a:ext cx="4145286" cy="1033325"/>
          </a:xfrm>
          <a:prstGeom prst="round2Same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  <a:effectLst>
            <a:softEdge rad="31750"/>
          </a:effectLst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r>
              <a:rPr lang="uk-UA" b="1" i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uk-UA" sz="2000" i="0" u="sng" dirty="0" err="1">
                <a:ln w="0"/>
                <a:solidFill>
                  <a:srgbClr val="7030A0"/>
                </a:solidFill>
              </a:rPr>
              <a:t>Перинатальний</a:t>
            </a:r>
            <a:r>
              <a:rPr lang="uk-UA" sz="2000" b="1" i="0" u="sng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uk-UA" sz="2000" i="0" u="sng" dirty="0">
                <a:ln w="0"/>
                <a:solidFill>
                  <a:srgbClr val="7030A0"/>
                </a:solidFill>
              </a:rPr>
              <a:t>центр ІІ рівня</a:t>
            </a:r>
            <a:endParaRPr lang="uk-UA" sz="2000" i="0" u="sng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</a:endParaRPr>
          </a:p>
          <a:p>
            <a:pPr algn="ctr"/>
            <a:r>
              <a:rPr lang="uk-UA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(Надання медичної допомоги жінкам</a:t>
            </a:r>
          </a:p>
          <a:p>
            <a:pPr algn="ctr"/>
            <a:r>
              <a:rPr lang="uk-UA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ВМ ТГ (</a:t>
            </a:r>
            <a:r>
              <a:rPr lang="uk-UA" sz="1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невиношування</a:t>
            </a:r>
            <a:r>
              <a:rPr lang="uk-UA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вагітності,</a:t>
            </a:r>
          </a:p>
          <a:p>
            <a:pPr algn="ctr"/>
            <a:r>
              <a:rPr lang="uk-UA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передчасні пологи, </a:t>
            </a:r>
            <a:r>
              <a:rPr lang="uk-UA" sz="1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малоінвазивні</a:t>
            </a:r>
            <a:r>
              <a:rPr lang="uk-UA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втручання)</a:t>
            </a:r>
            <a:endParaRPr lang="uk-UA" sz="1400" i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Прямоугольник с двумя скругленными противолежащими углами 23"/>
          <p:cNvSpPr/>
          <p:nvPr/>
        </p:nvSpPr>
        <p:spPr bwMode="auto">
          <a:xfrm>
            <a:off x="285720" y="3324259"/>
            <a:ext cx="4214842" cy="59500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outerShdw dist="35921" dir="2700000" algn="ctr" rotWithShape="0">
              <a:schemeClr val="bg2"/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r>
              <a:rPr lang="uk-UA" i="0" dirty="0">
                <a:solidFill>
                  <a:srgbClr val="00B050"/>
                </a:solidFill>
              </a:rPr>
              <a:t>Амбулаторно-діагностичне </a:t>
            </a:r>
          </a:p>
          <a:p>
            <a:pPr algn="ctr"/>
            <a:r>
              <a:rPr lang="uk-UA" i="0" dirty="0">
                <a:solidFill>
                  <a:srgbClr val="00B050"/>
                </a:solidFill>
              </a:rPr>
              <a:t>відділення</a:t>
            </a:r>
          </a:p>
        </p:txBody>
      </p:sp>
      <p:sp>
        <p:nvSpPr>
          <p:cNvPr id="29" name="Прямоугольник с двумя скругленными противолежащими углами 28"/>
          <p:cNvSpPr/>
          <p:nvPr/>
        </p:nvSpPr>
        <p:spPr bwMode="auto">
          <a:xfrm flipH="1" flipV="1">
            <a:off x="1000100" y="5072074"/>
            <a:ext cx="71440" cy="45719"/>
          </a:xfrm>
          <a:prstGeom prst="round2DiagRect">
            <a:avLst>
              <a:gd name="adj1" fmla="val 0"/>
              <a:gd name="adj2" fmla="val 50000"/>
            </a:avLst>
          </a:prstGeom>
          <a:solidFill>
            <a:schemeClr val="accent3"/>
          </a:solidFill>
          <a:ln>
            <a:solidFill>
              <a:srgbClr val="0070C0"/>
            </a:solidFill>
          </a:ln>
          <a:effectLst>
            <a:reflection blurRad="6350" stA="52000" endA="300" endPos="35000" dir="5400000" sy="-100000" algn="bl" rotWithShape="0"/>
            <a:softEdge rad="3175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uk-UA" b="1" i="0" dirty="0">
              <a:ln w="10541" cmpd="sng">
                <a:solidFill>
                  <a:srgbClr val="0070C0"/>
                </a:solidFill>
                <a:prstDash val="solid"/>
              </a:ln>
              <a:solidFill>
                <a:srgbClr val="0070C0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grpSp>
        <p:nvGrpSpPr>
          <p:cNvPr id="31" name="Группа 30"/>
          <p:cNvGrpSpPr/>
          <p:nvPr/>
        </p:nvGrpSpPr>
        <p:grpSpPr>
          <a:xfrm>
            <a:off x="6976275" y="6138859"/>
            <a:ext cx="2048811" cy="785812"/>
            <a:chOff x="6976275" y="6138859"/>
            <a:chExt cx="2048811" cy="785812"/>
          </a:xfrm>
        </p:grpSpPr>
        <p:pic>
          <p:nvPicPr>
            <p:cNvPr id="41" name="Рисунок 10" descr="Untitled-11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596336" y="6373831"/>
              <a:ext cx="1428750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2" name="Рисунок 11" descr="Untitled-1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976275" y="6138859"/>
              <a:ext cx="962025" cy="785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" name="Прямоугольник с двумя скругленными противолежащими углами 29"/>
          <p:cNvSpPr/>
          <p:nvPr/>
        </p:nvSpPr>
        <p:spPr bwMode="auto">
          <a:xfrm>
            <a:off x="285720" y="4007278"/>
            <a:ext cx="4214842" cy="59500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outerShdw dist="35921" dir="2700000" algn="ctr" rotWithShape="0">
              <a:schemeClr val="bg2"/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r>
              <a:rPr lang="uk-UA" i="0" dirty="0">
                <a:solidFill>
                  <a:srgbClr val="00B050"/>
                </a:solidFill>
              </a:rPr>
              <a:t>Клініка дружня до молоді</a:t>
            </a:r>
          </a:p>
        </p:txBody>
      </p:sp>
      <p:sp>
        <p:nvSpPr>
          <p:cNvPr id="32" name="Прямоугольник с двумя скругленными противолежащими углами 31"/>
          <p:cNvSpPr/>
          <p:nvPr/>
        </p:nvSpPr>
        <p:spPr bwMode="auto">
          <a:xfrm>
            <a:off x="4639909" y="2629965"/>
            <a:ext cx="4145286" cy="79903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outerShdw dist="35921" dir="2700000" algn="ctr" rotWithShape="0">
              <a:schemeClr val="bg2"/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r>
              <a:rPr lang="uk-UA" i="0" dirty="0">
                <a:solidFill>
                  <a:srgbClr val="7030A0"/>
                </a:solidFill>
              </a:rPr>
              <a:t>Жіноча консультація, </a:t>
            </a:r>
          </a:p>
          <a:p>
            <a:pPr algn="ctr"/>
            <a:r>
              <a:rPr lang="uk-UA" i="0" dirty="0">
                <a:solidFill>
                  <a:srgbClr val="7030A0"/>
                </a:solidFill>
              </a:rPr>
              <a:t>  Консультативно-</a:t>
            </a:r>
          </a:p>
          <a:p>
            <a:pPr algn="ctr"/>
            <a:r>
              <a:rPr lang="uk-UA" i="0" dirty="0">
                <a:solidFill>
                  <a:srgbClr val="7030A0"/>
                </a:solidFill>
              </a:rPr>
              <a:t>діагностичний блок</a:t>
            </a:r>
          </a:p>
        </p:txBody>
      </p:sp>
      <p:sp>
        <p:nvSpPr>
          <p:cNvPr id="34" name="Прямоугольник с двумя скругленными противолежащими углами 33"/>
          <p:cNvSpPr/>
          <p:nvPr/>
        </p:nvSpPr>
        <p:spPr bwMode="auto">
          <a:xfrm>
            <a:off x="4639909" y="3905070"/>
            <a:ext cx="4145286" cy="30424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outerShdw dist="35921" dir="2700000" algn="ctr" rotWithShape="0">
              <a:schemeClr val="bg2"/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uk-UA" i="0" dirty="0">
                <a:solidFill>
                  <a:srgbClr val="7030A0"/>
                </a:solidFill>
              </a:rPr>
              <a:t>Стаціонарні відділення</a:t>
            </a:r>
          </a:p>
        </p:txBody>
      </p:sp>
      <p:sp>
        <p:nvSpPr>
          <p:cNvPr id="35" name="Прямоугольник с двумя скругленными противолежащими углами 34"/>
          <p:cNvSpPr/>
          <p:nvPr/>
        </p:nvSpPr>
        <p:spPr bwMode="auto">
          <a:xfrm>
            <a:off x="4639909" y="3503202"/>
            <a:ext cx="4145286" cy="33873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outerShdw dist="35921" dir="2700000" algn="ctr" rotWithShape="0">
              <a:schemeClr val="bg2"/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r>
              <a:rPr lang="uk-UA" i="0" dirty="0">
                <a:solidFill>
                  <a:srgbClr val="7030A0"/>
                </a:solidFill>
              </a:rPr>
              <a:t>Пологові зали</a:t>
            </a:r>
          </a:p>
        </p:txBody>
      </p:sp>
      <p:sp>
        <p:nvSpPr>
          <p:cNvPr id="36" name="Прямоугольник с двумя скругленными противолежащими углами 35"/>
          <p:cNvSpPr/>
          <p:nvPr/>
        </p:nvSpPr>
        <p:spPr bwMode="auto">
          <a:xfrm>
            <a:off x="4639910" y="4272452"/>
            <a:ext cx="4145286" cy="46902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outerShdw dist="35921" dir="2700000" algn="ctr" rotWithShape="0">
              <a:schemeClr val="bg2"/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r>
              <a:rPr lang="uk-UA" i="0" dirty="0">
                <a:solidFill>
                  <a:srgbClr val="7030A0"/>
                </a:solidFill>
              </a:rPr>
              <a:t>Інтенсивна терапія для виходжування </a:t>
            </a:r>
          </a:p>
          <a:p>
            <a:pPr algn="ctr"/>
            <a:r>
              <a:rPr lang="uk-UA" i="0" dirty="0">
                <a:solidFill>
                  <a:srgbClr val="7030A0"/>
                </a:solidFill>
              </a:rPr>
              <a:t>недоношених</a:t>
            </a:r>
          </a:p>
        </p:txBody>
      </p:sp>
      <p:cxnSp>
        <p:nvCxnSpPr>
          <p:cNvPr id="43" name="Прямая соединительная линия 42"/>
          <p:cNvCxnSpPr>
            <a:stCxn id="19" idx="2"/>
          </p:cNvCxnSpPr>
          <p:nvPr/>
        </p:nvCxnSpPr>
        <p:spPr bwMode="auto">
          <a:xfrm flipH="1" flipV="1">
            <a:off x="2" y="1285860"/>
            <a:ext cx="285719" cy="13304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Прямоугольник с двумя скругленными противолежащими углами 24"/>
          <p:cNvSpPr/>
          <p:nvPr/>
        </p:nvSpPr>
        <p:spPr bwMode="auto">
          <a:xfrm>
            <a:off x="285720" y="2641240"/>
            <a:ext cx="4214842" cy="59500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outerShdw dist="35921" dir="2700000" algn="ctr" rotWithShape="0">
              <a:schemeClr val="bg2"/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uk-UA" i="0" dirty="0">
                <a:solidFill>
                  <a:srgbClr val="00B050"/>
                </a:solidFill>
              </a:rPr>
              <a:t>Стаціонарні педіатричні відділення</a:t>
            </a:r>
            <a:r>
              <a:rPr lang="en-US" dirty="0">
                <a:solidFill>
                  <a:srgbClr val="00B050"/>
                </a:solidFill>
              </a:rPr>
              <a:t> </a:t>
            </a:r>
            <a:endParaRPr lang="uk-UA" i="0" dirty="0">
              <a:solidFill>
                <a:srgbClr val="00B050"/>
              </a:solidFill>
            </a:endParaRPr>
          </a:p>
        </p:txBody>
      </p:sp>
      <p:sp>
        <p:nvSpPr>
          <p:cNvPr id="26" name="Прямоугольник с двумя скругленными противолежащими углами 25"/>
          <p:cNvSpPr/>
          <p:nvPr/>
        </p:nvSpPr>
        <p:spPr bwMode="auto">
          <a:xfrm>
            <a:off x="285720" y="5372283"/>
            <a:ext cx="4214841" cy="5795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outerShdw dist="35921" dir="2700000" algn="ctr" rotWithShape="0">
              <a:schemeClr val="bg2"/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endParaRPr lang="uk-UA" i="0" dirty="0">
              <a:solidFill>
                <a:srgbClr val="00B050"/>
              </a:solidFill>
            </a:endParaRPr>
          </a:p>
          <a:p>
            <a:pPr algn="ctr"/>
            <a:r>
              <a:rPr lang="uk-UA" i="0" dirty="0">
                <a:solidFill>
                  <a:srgbClr val="00B050"/>
                </a:solidFill>
              </a:rPr>
              <a:t>Відділення анестезіології з ПІТ </a:t>
            </a:r>
          </a:p>
          <a:p>
            <a:pPr algn="ctr"/>
            <a:r>
              <a:rPr lang="uk-UA" i="0" dirty="0">
                <a:solidFill>
                  <a:srgbClr val="00B050"/>
                </a:solidFill>
              </a:rPr>
              <a:t>для дітей</a:t>
            </a:r>
          </a:p>
          <a:p>
            <a:pPr algn="ctr"/>
            <a:r>
              <a:rPr lang="uk-UA" i="0" dirty="0">
                <a:solidFill>
                  <a:srgbClr val="00B050"/>
                </a:solidFill>
              </a:rPr>
              <a:t> </a:t>
            </a:r>
            <a:endParaRPr lang="uk-UA" sz="1600" b="1" i="0" dirty="0">
              <a:ln w="10541" cmpd="sng">
                <a:solidFill>
                  <a:srgbClr val="0070C0"/>
                </a:solidFill>
                <a:prstDash val="solid"/>
              </a:ln>
              <a:solidFill>
                <a:srgbClr val="00B050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Прямоугольник с двумя скругленными противолежащими углами 25">
            <a:extLst>
              <a:ext uri="{FF2B5EF4-FFF2-40B4-BE49-F238E27FC236}">
                <a16:creationId xmlns:a16="http://schemas.microsoft.com/office/drawing/2014/main" id="{1612111E-6867-B647-1826-52CCDC75F582}"/>
              </a:ext>
            </a:extLst>
          </p:cNvPr>
          <p:cNvSpPr/>
          <p:nvPr/>
        </p:nvSpPr>
        <p:spPr bwMode="auto">
          <a:xfrm>
            <a:off x="4639910" y="4781537"/>
            <a:ext cx="4145286" cy="29053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outerShdw dist="35921" dir="2700000" algn="ctr" rotWithShape="0">
              <a:schemeClr val="bg2"/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endParaRPr lang="uk-UA" i="0" dirty="0">
              <a:solidFill>
                <a:srgbClr val="7030A0"/>
              </a:solidFill>
            </a:endParaRPr>
          </a:p>
          <a:p>
            <a:pPr algn="ctr"/>
            <a:r>
              <a:rPr lang="uk-UA" i="0" dirty="0">
                <a:solidFill>
                  <a:srgbClr val="7030A0"/>
                </a:solidFill>
              </a:rPr>
              <a:t>Постнатальна реабілітація</a:t>
            </a:r>
          </a:p>
          <a:p>
            <a:pPr algn="ctr"/>
            <a:r>
              <a:rPr lang="uk-UA" i="0" dirty="0">
                <a:solidFill>
                  <a:srgbClr val="7030A0"/>
                </a:solidFill>
              </a:rPr>
              <a:t> </a:t>
            </a:r>
            <a:endParaRPr lang="uk-UA" sz="1600" b="1" i="0" dirty="0">
              <a:ln w="10541" cmpd="sng">
                <a:solidFill>
                  <a:srgbClr val="0070C0"/>
                </a:solidFill>
                <a:prstDash val="solid"/>
              </a:ln>
              <a:solidFill>
                <a:srgbClr val="7030A0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5" name="Прямоугольник с двумя скругленными противолежащими углами 25">
            <a:extLst>
              <a:ext uri="{FF2B5EF4-FFF2-40B4-BE49-F238E27FC236}">
                <a16:creationId xmlns:a16="http://schemas.microsoft.com/office/drawing/2014/main" id="{6888ADDD-0697-7F55-CDFD-7315EA020D74}"/>
              </a:ext>
            </a:extLst>
          </p:cNvPr>
          <p:cNvSpPr/>
          <p:nvPr/>
        </p:nvSpPr>
        <p:spPr bwMode="auto">
          <a:xfrm>
            <a:off x="285720" y="4690298"/>
            <a:ext cx="4214842" cy="60562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outerShdw dist="35921" dir="2700000" algn="ctr" rotWithShape="0">
              <a:schemeClr val="bg2"/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endParaRPr lang="uk-UA" i="0" dirty="0">
              <a:solidFill>
                <a:srgbClr val="00B050"/>
              </a:solidFill>
            </a:endParaRPr>
          </a:p>
          <a:p>
            <a:pPr algn="ctr"/>
            <a:r>
              <a:rPr lang="uk-UA" i="0" dirty="0">
                <a:solidFill>
                  <a:srgbClr val="00B050"/>
                </a:solidFill>
              </a:rPr>
              <a:t>Лікувально-реабілітаційне, </a:t>
            </a:r>
          </a:p>
          <a:p>
            <a:pPr algn="ctr"/>
            <a:r>
              <a:rPr lang="uk-UA" i="0" dirty="0">
                <a:solidFill>
                  <a:srgbClr val="00B050"/>
                </a:solidFill>
              </a:rPr>
              <a:t>діагностичне  відділення</a:t>
            </a:r>
          </a:p>
          <a:p>
            <a:pPr algn="ctr"/>
            <a:r>
              <a:rPr lang="uk-UA" i="0" dirty="0">
                <a:solidFill>
                  <a:srgbClr val="00B050"/>
                </a:solidFill>
              </a:rPr>
              <a:t> </a:t>
            </a:r>
            <a:endParaRPr lang="uk-UA" sz="1600" b="1" i="0" dirty="0">
              <a:ln w="10541" cmpd="sng">
                <a:solidFill>
                  <a:srgbClr val="0070C0"/>
                </a:solidFill>
                <a:prstDash val="solid"/>
              </a:ln>
              <a:solidFill>
                <a:srgbClr val="00B050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7" name="Скругленный прямоугольник 37">
            <a:extLst>
              <a:ext uri="{FF2B5EF4-FFF2-40B4-BE49-F238E27FC236}">
                <a16:creationId xmlns:a16="http://schemas.microsoft.com/office/drawing/2014/main" id="{2B66FCE1-801F-C709-BCA8-D3CD9F94F0AE}"/>
              </a:ext>
            </a:extLst>
          </p:cNvPr>
          <p:cNvSpPr/>
          <p:nvPr/>
        </p:nvSpPr>
        <p:spPr bwMode="auto">
          <a:xfrm>
            <a:off x="4639910" y="5143692"/>
            <a:ext cx="4145286" cy="36738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softEdge rad="3175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/>
          <a:lstStyle/>
          <a:p>
            <a:pPr algn="ctr"/>
            <a:r>
              <a:rPr lang="uk-UA" i="0" dirty="0">
                <a:solidFill>
                  <a:srgbClr val="FF0000"/>
                </a:solidFill>
              </a:rPr>
              <a:t>Відділення септичної гінекології</a:t>
            </a:r>
          </a:p>
        </p:txBody>
      </p:sp>
      <p:sp>
        <p:nvSpPr>
          <p:cNvPr id="9" name="Скругленный прямоугольник 38">
            <a:extLst>
              <a:ext uri="{FF2B5EF4-FFF2-40B4-BE49-F238E27FC236}">
                <a16:creationId xmlns:a16="http://schemas.microsoft.com/office/drawing/2014/main" id="{479E5BEB-01B2-AA22-ACB0-42CDEA91B3BD}"/>
              </a:ext>
            </a:extLst>
          </p:cNvPr>
          <p:cNvSpPr/>
          <p:nvPr/>
        </p:nvSpPr>
        <p:spPr bwMode="auto">
          <a:xfrm>
            <a:off x="4639910" y="6006450"/>
            <a:ext cx="4145286" cy="57956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softEdge rad="3175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uk-UA" i="0" dirty="0">
                <a:solidFill>
                  <a:srgbClr val="FF0000"/>
                </a:solidFill>
              </a:rPr>
              <a:t>Жіноча консультація з</a:t>
            </a:r>
          </a:p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uk-UA" i="0" dirty="0">
                <a:solidFill>
                  <a:srgbClr val="FF0000"/>
                </a:solidFill>
              </a:rPr>
              <a:t> денним стаціонаром №2</a:t>
            </a:r>
          </a:p>
        </p:txBody>
      </p:sp>
      <p:sp>
        <p:nvSpPr>
          <p:cNvPr id="10" name="Скругленный прямоугольник 38">
            <a:extLst>
              <a:ext uri="{FF2B5EF4-FFF2-40B4-BE49-F238E27FC236}">
                <a16:creationId xmlns:a16="http://schemas.microsoft.com/office/drawing/2014/main" id="{B4E52CF8-52FB-DF46-4CEE-E9AE6BE21BD8}"/>
              </a:ext>
            </a:extLst>
          </p:cNvPr>
          <p:cNvSpPr/>
          <p:nvPr/>
        </p:nvSpPr>
        <p:spPr bwMode="auto">
          <a:xfrm>
            <a:off x="4639910" y="5593517"/>
            <a:ext cx="4145286" cy="36738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softEdge rad="3175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uk-UA" i="0" dirty="0">
                <a:solidFill>
                  <a:srgbClr val="FF0000"/>
                </a:solidFill>
              </a:rPr>
              <a:t>Операційний блок №2</a:t>
            </a:r>
          </a:p>
        </p:txBody>
      </p:sp>
      <p:sp>
        <p:nvSpPr>
          <p:cNvPr id="2" name="Прямоугольник с двумя скругленными противолежащими углами 25">
            <a:extLst>
              <a:ext uri="{FF2B5EF4-FFF2-40B4-BE49-F238E27FC236}">
                <a16:creationId xmlns:a16="http://schemas.microsoft.com/office/drawing/2014/main" id="{E1FEE6A1-F5BD-D277-75BF-8E100D5BA2EF}"/>
              </a:ext>
            </a:extLst>
          </p:cNvPr>
          <p:cNvSpPr/>
          <p:nvPr/>
        </p:nvSpPr>
        <p:spPr bwMode="auto">
          <a:xfrm>
            <a:off x="285720" y="5969296"/>
            <a:ext cx="4214841" cy="60562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outerShdw dist="35921" dir="2700000" algn="ctr" rotWithShape="0">
              <a:schemeClr val="bg2"/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r>
              <a:rPr lang="uk-UA" i="0" dirty="0">
                <a:solidFill>
                  <a:srgbClr val="00B050"/>
                </a:solidFill>
              </a:rPr>
              <a:t>Клініко-діагностична лабораторія</a:t>
            </a:r>
            <a:endParaRPr lang="uk-UA" sz="1600" b="1" i="0" dirty="0">
              <a:ln w="10541" cmpd="sng">
                <a:solidFill>
                  <a:srgbClr val="0070C0"/>
                </a:solidFill>
                <a:prstDash val="solid"/>
              </a:ln>
              <a:solidFill>
                <a:srgbClr val="00B050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3380F67-9915-F25A-1971-F6CCE12F9D95}"/>
              </a:ext>
            </a:extLst>
          </p:cNvPr>
          <p:cNvSpPr txBox="1"/>
          <p:nvPr/>
        </p:nvSpPr>
        <p:spPr>
          <a:xfrm>
            <a:off x="179512" y="1955205"/>
            <a:ext cx="85159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i="0" dirty="0">
                <a:ln w="0"/>
                <a:solidFill>
                  <a:schemeClr val="accent5">
                    <a:lumMod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Згідно рішення ВМР від 24.02.2023 №1513 майно ВМКПБ №2 передано</a:t>
            </a:r>
            <a:endParaRPr lang="en-US" i="0" dirty="0">
              <a:ln w="0"/>
              <a:solidFill>
                <a:schemeClr val="accent5">
                  <a:lumMod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uk-UA" i="0" dirty="0">
                <a:ln w="0"/>
                <a:solidFill>
                  <a:schemeClr val="accent5">
                    <a:lumMod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в оперативне управління КНП «ВМКЛ «</a:t>
            </a:r>
            <a:r>
              <a:rPr lang="uk-UA" i="0" dirty="0" err="1">
                <a:ln w="0"/>
                <a:solidFill>
                  <a:schemeClr val="accent5">
                    <a:lumMod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ЦМтаД</a:t>
            </a:r>
            <a:r>
              <a:rPr lang="uk-UA" i="0" dirty="0">
                <a:ln w="0"/>
                <a:solidFill>
                  <a:schemeClr val="accent5">
                    <a:lumMod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» </a:t>
            </a:r>
            <a:r>
              <a:rPr lang="uk-UA" i="0" dirty="0">
                <a:solidFill>
                  <a:srgbClr val="A71126"/>
                </a:solidFill>
              </a:rPr>
              <a:t>та з 01.03.2023р. приєднано</a:t>
            </a:r>
            <a:endParaRPr lang="ru-UA" dirty="0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96D2963-1236-23AF-9A15-261A172D7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4816" y="29172"/>
            <a:ext cx="5154365" cy="476487"/>
          </a:xfrm>
          <a:effectLst/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uk-UA" sz="3200" b="1" kern="120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Arial Black" pitchFamily="34" charset="0"/>
                <a:ea typeface="+mn-ea"/>
                <a:cs typeface="Arial" charset="0"/>
              </a:rPr>
              <a:t>Маршрут пацієнта</a:t>
            </a:r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DE52465D-09A8-5609-B36D-7D31529E1EEC}"/>
              </a:ext>
            </a:extLst>
          </p:cNvPr>
          <p:cNvGrpSpPr/>
          <p:nvPr/>
        </p:nvGrpSpPr>
        <p:grpSpPr>
          <a:xfrm>
            <a:off x="6976275" y="6138859"/>
            <a:ext cx="2048811" cy="785812"/>
            <a:chOff x="6976275" y="6138859"/>
            <a:chExt cx="2048811" cy="785812"/>
          </a:xfrm>
        </p:grpSpPr>
        <p:pic>
          <p:nvPicPr>
            <p:cNvPr id="6" name="Рисунок 10" descr="Untitled-11.png">
              <a:extLst>
                <a:ext uri="{FF2B5EF4-FFF2-40B4-BE49-F238E27FC236}">
                  <a16:creationId xmlns:a16="http://schemas.microsoft.com/office/drawing/2014/main" id="{9915E115-4E27-2E8E-FF27-417B4D7D68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596336" y="6373831"/>
              <a:ext cx="1428750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1" descr="Untitled-1.png">
              <a:extLst>
                <a:ext uri="{FF2B5EF4-FFF2-40B4-BE49-F238E27FC236}">
                  <a16:creationId xmlns:a16="http://schemas.microsoft.com/office/drawing/2014/main" id="{82405EBC-1F28-44A7-AF9C-9A4731797FD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976275" y="6138859"/>
              <a:ext cx="962025" cy="785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Скругленный прямоугольник 10">
            <a:extLst>
              <a:ext uri="{FF2B5EF4-FFF2-40B4-BE49-F238E27FC236}">
                <a16:creationId xmlns:a16="http://schemas.microsoft.com/office/drawing/2014/main" id="{4AC70380-6D81-5EA3-D394-A800691F3748}"/>
              </a:ext>
            </a:extLst>
          </p:cNvPr>
          <p:cNvSpPr/>
          <p:nvPr/>
        </p:nvSpPr>
        <p:spPr bwMode="auto">
          <a:xfrm>
            <a:off x="467545" y="718288"/>
            <a:ext cx="2736298" cy="68831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softEdge rad="3175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r>
              <a:rPr lang="uk-UA" sz="1600" b="1" i="0" dirty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/>
              </a:rPr>
              <a:t>Жіноча консультація</a:t>
            </a:r>
          </a:p>
          <a:p>
            <a:pPr algn="ctr"/>
            <a:r>
              <a:rPr lang="uk-UA" sz="1600" i="0" dirty="0"/>
              <a:t>(</a:t>
            </a:r>
            <a:r>
              <a:rPr lang="uk-UA" sz="1600" i="0" dirty="0" err="1"/>
              <a:t>Синьоводська</a:t>
            </a:r>
            <a:r>
              <a:rPr lang="uk-UA" sz="1600" i="0" dirty="0"/>
              <a:t>, 142)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9295941D-EB55-2EE4-C813-A30CD5FEB116}"/>
              </a:ext>
            </a:extLst>
          </p:cNvPr>
          <p:cNvSpPr txBox="1">
            <a:spLocks/>
          </p:cNvSpPr>
          <p:nvPr/>
        </p:nvSpPr>
        <p:spPr bwMode="auto">
          <a:xfrm>
            <a:off x="1835696" y="443415"/>
            <a:ext cx="5334341" cy="270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uk-UA" sz="1600" i="0" u="sng" dirty="0">
                <a:latin typeface="Arial Black" pitchFamily="34" charset="0"/>
                <a:ea typeface="+mn-ea"/>
                <a:cs typeface="Arial" charset="0"/>
              </a:rPr>
              <a:t>Вагітність, ускладнена вагітність, пологи</a:t>
            </a:r>
            <a:endParaRPr lang="uk-UA" sz="3600" i="0" u="sng" kern="1200" dirty="0">
              <a:latin typeface="Arial Black" pitchFamily="34" charset="0"/>
              <a:ea typeface="+mn-ea"/>
              <a:cs typeface="Arial" charset="0"/>
            </a:endParaRP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AAB571CD-45C3-3D3E-2C9B-7C7DBA8532BC}"/>
              </a:ext>
            </a:extLst>
          </p:cNvPr>
          <p:cNvSpPr txBox="1">
            <a:spLocks/>
          </p:cNvSpPr>
          <p:nvPr/>
        </p:nvSpPr>
        <p:spPr bwMode="auto">
          <a:xfrm>
            <a:off x="4179404" y="2528668"/>
            <a:ext cx="3758896" cy="82832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uk-UA" sz="1800" b="1" i="0" cap="all" dirty="0" err="1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Arial Black" pitchFamily="34" charset="0"/>
                <a:ea typeface="+mn-ea"/>
                <a:cs typeface="Arial" charset="0"/>
              </a:rPr>
              <a:t>Перинатальний</a:t>
            </a:r>
            <a:r>
              <a:rPr lang="uk-UA" sz="1800" b="1" i="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Arial Black" pitchFamily="34" charset="0"/>
                <a:ea typeface="+mn-ea"/>
                <a:cs typeface="Arial" charset="0"/>
              </a:rPr>
              <a:t> центр</a:t>
            </a:r>
          </a:p>
          <a:p>
            <a:pPr algn="ctr"/>
            <a:r>
              <a:rPr lang="uk-UA" sz="1800" b="1" i="0" dirty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</a:rPr>
              <a:t>(</a:t>
            </a:r>
            <a:r>
              <a:rPr lang="uk-UA" sz="1800" b="1" i="0" dirty="0" err="1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</a:rPr>
              <a:t>Синьоводська</a:t>
            </a:r>
            <a:r>
              <a:rPr lang="uk-UA" sz="1800" b="1" i="0" dirty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</a:rPr>
              <a:t>, 142)</a:t>
            </a:r>
          </a:p>
        </p:txBody>
      </p:sp>
      <p:sp>
        <p:nvSpPr>
          <p:cNvPr id="13" name="Скругленный прямоугольник 10">
            <a:extLst>
              <a:ext uri="{FF2B5EF4-FFF2-40B4-BE49-F238E27FC236}">
                <a16:creationId xmlns:a16="http://schemas.microsoft.com/office/drawing/2014/main" id="{0437D778-0DB5-C086-D1C6-581FA5F125EF}"/>
              </a:ext>
            </a:extLst>
          </p:cNvPr>
          <p:cNvSpPr/>
          <p:nvPr/>
        </p:nvSpPr>
        <p:spPr bwMode="auto">
          <a:xfrm>
            <a:off x="3275856" y="724460"/>
            <a:ext cx="2592288" cy="68831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softEdge rad="3175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r>
              <a:rPr lang="uk-UA" sz="1600" b="1" i="0" dirty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/>
              </a:rPr>
              <a:t>Жіноча консультація</a:t>
            </a:r>
          </a:p>
          <a:p>
            <a:pPr algn="ctr"/>
            <a:r>
              <a:rPr lang="uk-UA" sz="1600" i="0" dirty="0"/>
              <a:t>(</a:t>
            </a:r>
            <a:r>
              <a:rPr lang="uk-UA" sz="1600" i="0" dirty="0" err="1"/>
              <a:t>Замостянська</a:t>
            </a:r>
            <a:r>
              <a:rPr lang="uk-UA" sz="1600" i="0" dirty="0"/>
              <a:t>, 18)</a:t>
            </a:r>
          </a:p>
        </p:txBody>
      </p:sp>
      <p:sp>
        <p:nvSpPr>
          <p:cNvPr id="14" name="Скругленный прямоугольник 10">
            <a:extLst>
              <a:ext uri="{FF2B5EF4-FFF2-40B4-BE49-F238E27FC236}">
                <a16:creationId xmlns:a16="http://schemas.microsoft.com/office/drawing/2014/main" id="{68B1D849-9CC5-6072-D6D2-D4F1A1A0CBD4}"/>
              </a:ext>
            </a:extLst>
          </p:cNvPr>
          <p:cNvSpPr/>
          <p:nvPr/>
        </p:nvSpPr>
        <p:spPr bwMode="auto">
          <a:xfrm>
            <a:off x="5940153" y="724460"/>
            <a:ext cx="2893843" cy="68831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softEdge rad="3175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r>
              <a:rPr lang="uk-UA" sz="1600" b="1" i="0" dirty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/>
              </a:rPr>
              <a:t>Жіноча консультація</a:t>
            </a:r>
          </a:p>
          <a:p>
            <a:pPr algn="ctr"/>
            <a:r>
              <a:rPr lang="uk-UA" sz="1600" i="0" dirty="0"/>
              <a:t>(Хмельницьке шосе, 98)</a:t>
            </a:r>
          </a:p>
        </p:txBody>
      </p:sp>
      <p:sp>
        <p:nvSpPr>
          <p:cNvPr id="15" name="Скругленный прямоугольник 10">
            <a:extLst>
              <a:ext uri="{FF2B5EF4-FFF2-40B4-BE49-F238E27FC236}">
                <a16:creationId xmlns:a16="http://schemas.microsoft.com/office/drawing/2014/main" id="{E3C4C2E8-7A90-3C6F-7BCC-400DA1910112}"/>
              </a:ext>
            </a:extLst>
          </p:cNvPr>
          <p:cNvSpPr/>
          <p:nvPr/>
        </p:nvSpPr>
        <p:spPr bwMode="auto">
          <a:xfrm>
            <a:off x="1835696" y="1612961"/>
            <a:ext cx="2592288" cy="519895"/>
          </a:xfrm>
          <a:prstGeom prst="roundRect">
            <a:avLst/>
          </a:prstGeom>
          <a:noFill/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srgbClr val="FFFFC4"/>
            </a:outerShdw>
            <a:softEdge rad="3175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/>
          <a:lstStyle/>
          <a:p>
            <a:pPr algn="ctr"/>
            <a:r>
              <a:rPr lang="uk-UA" sz="1600" i="0" dirty="0"/>
              <a:t>Жінки Лівобережної</a:t>
            </a:r>
          </a:p>
          <a:p>
            <a:pPr algn="ctr"/>
            <a:r>
              <a:rPr lang="uk-UA" sz="1600" i="0" dirty="0"/>
              <a:t> частини міста</a:t>
            </a:r>
          </a:p>
        </p:txBody>
      </p:sp>
      <p:sp>
        <p:nvSpPr>
          <p:cNvPr id="21" name="Скругленный прямоугольник 10">
            <a:extLst>
              <a:ext uri="{FF2B5EF4-FFF2-40B4-BE49-F238E27FC236}">
                <a16:creationId xmlns:a16="http://schemas.microsoft.com/office/drawing/2014/main" id="{863EADEF-3F79-08AE-50FC-BD12E326A909}"/>
              </a:ext>
            </a:extLst>
          </p:cNvPr>
          <p:cNvSpPr/>
          <p:nvPr/>
        </p:nvSpPr>
        <p:spPr bwMode="auto">
          <a:xfrm>
            <a:off x="5868144" y="1484784"/>
            <a:ext cx="3031099" cy="931870"/>
          </a:xfrm>
          <a:prstGeom prst="roundRect">
            <a:avLst/>
          </a:prstGeom>
          <a:noFill/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srgbClr val="FFFFC4"/>
            </a:outerShdw>
            <a:softEdge rad="3175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/>
          <a:lstStyle/>
          <a:p>
            <a:pPr algn="ctr"/>
            <a:r>
              <a:rPr lang="uk-UA" sz="1600" i="0" dirty="0"/>
              <a:t>Жінки Правобережної</a:t>
            </a:r>
          </a:p>
          <a:p>
            <a:pPr algn="ctr"/>
            <a:r>
              <a:rPr lang="uk-UA" sz="1600" i="0" dirty="0"/>
              <a:t> частини міста з </a:t>
            </a:r>
          </a:p>
          <a:p>
            <a:pPr algn="ctr"/>
            <a:r>
              <a:rPr lang="uk-UA" sz="1600" i="0" dirty="0"/>
              <a:t>ускладненнями вагітності</a:t>
            </a:r>
          </a:p>
          <a:p>
            <a:pPr algn="ctr"/>
            <a:r>
              <a:rPr lang="uk-UA" sz="1600" i="0" dirty="0"/>
              <a:t> та передчасні пологи</a:t>
            </a:r>
          </a:p>
        </p:txBody>
      </p:sp>
      <p:sp>
        <p:nvSpPr>
          <p:cNvPr id="22" name="Скругленный прямоугольник 10">
            <a:extLst>
              <a:ext uri="{FF2B5EF4-FFF2-40B4-BE49-F238E27FC236}">
                <a16:creationId xmlns:a16="http://schemas.microsoft.com/office/drawing/2014/main" id="{14A5BDA1-8883-7BC7-EE19-14FEAD4029CD}"/>
              </a:ext>
            </a:extLst>
          </p:cNvPr>
          <p:cNvSpPr/>
          <p:nvPr/>
        </p:nvSpPr>
        <p:spPr bwMode="auto">
          <a:xfrm>
            <a:off x="246553" y="2564904"/>
            <a:ext cx="3101311" cy="519895"/>
          </a:xfrm>
          <a:prstGeom prst="roundRect">
            <a:avLst/>
          </a:prstGeom>
          <a:noFill/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srgbClr val="FFFFC4"/>
            </a:outerShdw>
            <a:softEdge rad="3175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/>
          <a:lstStyle/>
          <a:p>
            <a:pPr algn="ctr"/>
            <a:r>
              <a:rPr lang="uk-UA" sz="1600" i="0" dirty="0"/>
              <a:t>Жінки Вінницької області, </a:t>
            </a:r>
          </a:p>
          <a:p>
            <a:pPr algn="ctr"/>
            <a:r>
              <a:rPr lang="uk-UA" sz="1600" i="0" dirty="0"/>
              <a:t>інші регіони України</a:t>
            </a:r>
          </a:p>
        </p:txBody>
      </p:sp>
      <p:sp>
        <p:nvSpPr>
          <p:cNvPr id="23" name="Заголовок 1">
            <a:extLst>
              <a:ext uri="{FF2B5EF4-FFF2-40B4-BE49-F238E27FC236}">
                <a16:creationId xmlns:a16="http://schemas.microsoft.com/office/drawing/2014/main" id="{D9585002-E725-84CE-411B-343012108F56}"/>
              </a:ext>
            </a:extLst>
          </p:cNvPr>
          <p:cNvSpPr txBox="1">
            <a:spLocks/>
          </p:cNvSpPr>
          <p:nvPr/>
        </p:nvSpPr>
        <p:spPr bwMode="auto">
          <a:xfrm>
            <a:off x="1835696" y="3376758"/>
            <a:ext cx="5334341" cy="270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uk-UA" sz="1600" i="0" u="sng" dirty="0">
                <a:latin typeface="Arial Black" pitchFamily="34" charset="0"/>
                <a:ea typeface="+mn-ea"/>
                <a:cs typeface="Arial" charset="0"/>
              </a:rPr>
              <a:t>Гінекологічна допомога</a:t>
            </a:r>
            <a:endParaRPr lang="uk-UA" sz="3600" i="0" u="sng" kern="1200" dirty="0">
              <a:latin typeface="Arial Black" pitchFamily="34" charset="0"/>
              <a:ea typeface="+mn-ea"/>
              <a:cs typeface="Arial" charset="0"/>
            </a:endParaRPr>
          </a:p>
        </p:txBody>
      </p:sp>
      <p:sp>
        <p:nvSpPr>
          <p:cNvPr id="24" name="Скругленный прямоугольник 10">
            <a:extLst>
              <a:ext uri="{FF2B5EF4-FFF2-40B4-BE49-F238E27FC236}">
                <a16:creationId xmlns:a16="http://schemas.microsoft.com/office/drawing/2014/main" id="{81656920-ADDD-EDA9-E298-5E04F2ECD90C}"/>
              </a:ext>
            </a:extLst>
          </p:cNvPr>
          <p:cNvSpPr/>
          <p:nvPr/>
        </p:nvSpPr>
        <p:spPr bwMode="auto">
          <a:xfrm>
            <a:off x="467541" y="3666031"/>
            <a:ext cx="2736302" cy="68831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softEdge rad="3175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r>
              <a:rPr lang="uk-UA" sz="1600" b="1" i="0" dirty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/>
              </a:rPr>
              <a:t>Жіноча консультація</a:t>
            </a:r>
          </a:p>
          <a:p>
            <a:pPr algn="ctr"/>
            <a:r>
              <a:rPr lang="uk-UA" sz="1600" i="0" dirty="0"/>
              <a:t>(</a:t>
            </a:r>
            <a:r>
              <a:rPr lang="uk-UA" sz="1600" i="0" dirty="0" err="1"/>
              <a:t>Синьоводська</a:t>
            </a:r>
            <a:r>
              <a:rPr lang="uk-UA" sz="1600" i="0" dirty="0"/>
              <a:t>, 142)</a:t>
            </a:r>
          </a:p>
        </p:txBody>
      </p:sp>
      <p:sp>
        <p:nvSpPr>
          <p:cNvPr id="25" name="Скругленный прямоугольник 10">
            <a:extLst>
              <a:ext uri="{FF2B5EF4-FFF2-40B4-BE49-F238E27FC236}">
                <a16:creationId xmlns:a16="http://schemas.microsoft.com/office/drawing/2014/main" id="{E7BD53EB-0C30-5085-DEF4-A01E925421D7}"/>
              </a:ext>
            </a:extLst>
          </p:cNvPr>
          <p:cNvSpPr/>
          <p:nvPr/>
        </p:nvSpPr>
        <p:spPr bwMode="auto">
          <a:xfrm>
            <a:off x="3275854" y="3672203"/>
            <a:ext cx="2592288" cy="68831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softEdge rad="3175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r>
              <a:rPr lang="uk-UA" sz="1600" b="1" i="0" dirty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/>
              </a:rPr>
              <a:t>Жіноча консультація</a:t>
            </a:r>
          </a:p>
          <a:p>
            <a:pPr algn="ctr"/>
            <a:r>
              <a:rPr lang="uk-UA" sz="1600" i="0" dirty="0"/>
              <a:t>(</a:t>
            </a:r>
            <a:r>
              <a:rPr lang="uk-UA" sz="1600" i="0" dirty="0" err="1"/>
              <a:t>Замостянська</a:t>
            </a:r>
            <a:r>
              <a:rPr lang="uk-UA" sz="1600" i="0" dirty="0"/>
              <a:t>, 18)</a:t>
            </a:r>
          </a:p>
        </p:txBody>
      </p:sp>
      <p:sp>
        <p:nvSpPr>
          <p:cNvPr id="26" name="Скругленный прямоугольник 10">
            <a:extLst>
              <a:ext uri="{FF2B5EF4-FFF2-40B4-BE49-F238E27FC236}">
                <a16:creationId xmlns:a16="http://schemas.microsoft.com/office/drawing/2014/main" id="{D9679204-7B4F-B955-2CDE-7EDB8EEA5162}"/>
              </a:ext>
            </a:extLst>
          </p:cNvPr>
          <p:cNvSpPr/>
          <p:nvPr/>
        </p:nvSpPr>
        <p:spPr bwMode="auto">
          <a:xfrm>
            <a:off x="5940153" y="3672203"/>
            <a:ext cx="2893843" cy="68831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softEdge rad="3175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r>
              <a:rPr lang="uk-UA" sz="1600" b="1" i="0" dirty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/>
              </a:rPr>
              <a:t>Жіноча консультація</a:t>
            </a:r>
          </a:p>
          <a:p>
            <a:pPr algn="ctr"/>
            <a:r>
              <a:rPr lang="uk-UA" sz="1600" i="0" dirty="0"/>
              <a:t>(Хмельницьке шосе, 98)</a:t>
            </a:r>
          </a:p>
        </p:txBody>
      </p:sp>
      <p:sp>
        <p:nvSpPr>
          <p:cNvPr id="27" name="Скругленный прямоугольник 10">
            <a:extLst>
              <a:ext uri="{FF2B5EF4-FFF2-40B4-BE49-F238E27FC236}">
                <a16:creationId xmlns:a16="http://schemas.microsoft.com/office/drawing/2014/main" id="{129A04C2-B251-01A2-9ABF-0850E7A69581}"/>
              </a:ext>
            </a:extLst>
          </p:cNvPr>
          <p:cNvSpPr/>
          <p:nvPr/>
        </p:nvSpPr>
        <p:spPr bwMode="auto">
          <a:xfrm>
            <a:off x="467545" y="5473678"/>
            <a:ext cx="2736302" cy="6883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softEdge rad="3175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r>
              <a:rPr lang="uk-UA" sz="1400" b="1" i="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</a:rPr>
              <a:t>Відділення гінекології</a:t>
            </a:r>
          </a:p>
          <a:p>
            <a:pPr algn="ctr" eaLnBrk="0" hangingPunct="0"/>
            <a:r>
              <a:rPr lang="uk-UA" b="1" i="0" dirty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latin typeface="+mj-lt"/>
                <a:ea typeface="+mj-ea"/>
                <a:cs typeface="+mj-cs"/>
              </a:rPr>
              <a:t>(</a:t>
            </a:r>
            <a:r>
              <a:rPr lang="uk-UA" b="1" i="0" dirty="0" err="1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latin typeface="+mj-lt"/>
                <a:ea typeface="+mj-ea"/>
                <a:cs typeface="+mj-cs"/>
              </a:rPr>
              <a:t>Синьоводська</a:t>
            </a:r>
            <a:r>
              <a:rPr lang="uk-UA" b="1" i="0" dirty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latin typeface="+mj-lt"/>
                <a:ea typeface="+mj-ea"/>
                <a:cs typeface="+mj-cs"/>
              </a:rPr>
              <a:t>, 142)</a:t>
            </a:r>
          </a:p>
        </p:txBody>
      </p:sp>
      <p:sp>
        <p:nvSpPr>
          <p:cNvPr id="28" name="Скругленный прямоугольник 10">
            <a:extLst>
              <a:ext uri="{FF2B5EF4-FFF2-40B4-BE49-F238E27FC236}">
                <a16:creationId xmlns:a16="http://schemas.microsoft.com/office/drawing/2014/main" id="{23094B8D-E74A-E0F5-B1FF-02EF6B0ED829}"/>
              </a:ext>
            </a:extLst>
          </p:cNvPr>
          <p:cNvSpPr/>
          <p:nvPr/>
        </p:nvSpPr>
        <p:spPr bwMode="auto">
          <a:xfrm>
            <a:off x="3275856" y="5476988"/>
            <a:ext cx="2592288" cy="6883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softEdge rad="3175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r>
              <a:rPr lang="uk-UA" sz="1400" b="1" i="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</a:rPr>
              <a:t>Септична гінекологія</a:t>
            </a:r>
          </a:p>
          <a:p>
            <a:pPr algn="ctr"/>
            <a:r>
              <a:rPr lang="uk-UA" b="1" i="0" dirty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latin typeface="+mj-lt"/>
                <a:ea typeface="+mj-ea"/>
                <a:cs typeface="+mj-cs"/>
              </a:rPr>
              <a:t>(</a:t>
            </a:r>
            <a:r>
              <a:rPr lang="uk-UA" b="1" i="0" dirty="0" err="1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latin typeface="+mj-lt"/>
                <a:ea typeface="+mj-ea"/>
                <a:cs typeface="+mj-cs"/>
              </a:rPr>
              <a:t>Замостянська</a:t>
            </a:r>
            <a:r>
              <a:rPr lang="uk-UA" b="1" i="0" dirty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latin typeface="+mj-lt"/>
                <a:ea typeface="+mj-ea"/>
                <a:cs typeface="+mj-cs"/>
              </a:rPr>
              <a:t>, 18)</a:t>
            </a:r>
          </a:p>
        </p:txBody>
      </p:sp>
      <p:sp>
        <p:nvSpPr>
          <p:cNvPr id="29" name="Скругленный прямоугольник 10">
            <a:extLst>
              <a:ext uri="{FF2B5EF4-FFF2-40B4-BE49-F238E27FC236}">
                <a16:creationId xmlns:a16="http://schemas.microsoft.com/office/drawing/2014/main" id="{389D9C2E-20A6-D5E1-9443-CB28F832909A}"/>
              </a:ext>
            </a:extLst>
          </p:cNvPr>
          <p:cNvSpPr/>
          <p:nvPr/>
        </p:nvSpPr>
        <p:spPr bwMode="auto">
          <a:xfrm>
            <a:off x="5940153" y="5476988"/>
            <a:ext cx="2893843" cy="6883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softEdge rad="3175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r>
              <a:rPr lang="uk-UA" sz="1400" b="1" i="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</a:rPr>
              <a:t>Відділення гінекології</a:t>
            </a:r>
          </a:p>
          <a:p>
            <a:pPr algn="ctr"/>
            <a:r>
              <a:rPr lang="uk-UA" b="1" i="0" dirty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latin typeface="+mj-lt"/>
                <a:ea typeface="+mj-ea"/>
                <a:cs typeface="+mj-cs"/>
              </a:rPr>
              <a:t>(Хмельницьке шосе, 98)</a:t>
            </a:r>
          </a:p>
        </p:txBody>
      </p:sp>
      <p:sp>
        <p:nvSpPr>
          <p:cNvPr id="30" name="Скругленный прямоугольник 10">
            <a:extLst>
              <a:ext uri="{FF2B5EF4-FFF2-40B4-BE49-F238E27FC236}">
                <a16:creationId xmlns:a16="http://schemas.microsoft.com/office/drawing/2014/main" id="{38360780-2D90-1355-C124-28EA66C7499F}"/>
              </a:ext>
            </a:extLst>
          </p:cNvPr>
          <p:cNvSpPr/>
          <p:nvPr/>
        </p:nvSpPr>
        <p:spPr bwMode="auto">
          <a:xfrm>
            <a:off x="1094716" y="4653136"/>
            <a:ext cx="1800199" cy="375086"/>
          </a:xfrm>
          <a:prstGeom prst="roundRect">
            <a:avLst/>
          </a:prstGeom>
          <a:noFill/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srgbClr val="FFFFC4"/>
            </a:outerShdw>
            <a:softEdge rad="3175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/>
          <a:lstStyle/>
          <a:p>
            <a:pPr algn="ctr"/>
            <a:r>
              <a:rPr lang="uk-UA" sz="1600" i="0" dirty="0"/>
              <a:t>Септичні стани</a:t>
            </a:r>
          </a:p>
        </p:txBody>
      </p:sp>
      <p:sp>
        <p:nvSpPr>
          <p:cNvPr id="31" name="Скругленный прямоугольник 10">
            <a:extLst>
              <a:ext uri="{FF2B5EF4-FFF2-40B4-BE49-F238E27FC236}">
                <a16:creationId xmlns:a16="http://schemas.microsoft.com/office/drawing/2014/main" id="{B88AB2BD-831D-6EEF-65FC-BD7C60A8636F}"/>
              </a:ext>
            </a:extLst>
          </p:cNvPr>
          <p:cNvSpPr/>
          <p:nvPr/>
        </p:nvSpPr>
        <p:spPr bwMode="auto">
          <a:xfrm>
            <a:off x="3203850" y="4614778"/>
            <a:ext cx="2448270" cy="614422"/>
          </a:xfrm>
          <a:prstGeom prst="roundRect">
            <a:avLst/>
          </a:prstGeom>
          <a:noFill/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srgbClr val="FFFFC4"/>
            </a:outerShdw>
            <a:softEdge rad="3175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/>
          <a:lstStyle/>
          <a:p>
            <a:pPr algn="ctr"/>
            <a:r>
              <a:rPr lang="uk-UA" sz="1600" i="0" dirty="0"/>
              <a:t>Ранні терміни </a:t>
            </a:r>
          </a:p>
          <a:p>
            <a:pPr algn="ctr"/>
            <a:r>
              <a:rPr lang="uk-UA" sz="1600" i="0" dirty="0"/>
              <a:t>вагітності, безпліддя</a:t>
            </a:r>
          </a:p>
        </p:txBody>
      </p:sp>
      <p:sp>
        <p:nvSpPr>
          <p:cNvPr id="32" name="Скругленный прямоугольник 10">
            <a:extLst>
              <a:ext uri="{FF2B5EF4-FFF2-40B4-BE49-F238E27FC236}">
                <a16:creationId xmlns:a16="http://schemas.microsoft.com/office/drawing/2014/main" id="{AFDFA2F6-DC9B-842D-2784-918CB7D74ECF}"/>
              </a:ext>
            </a:extLst>
          </p:cNvPr>
          <p:cNvSpPr/>
          <p:nvPr/>
        </p:nvSpPr>
        <p:spPr bwMode="auto">
          <a:xfrm>
            <a:off x="5622900" y="4519878"/>
            <a:ext cx="3413596" cy="781330"/>
          </a:xfrm>
          <a:prstGeom prst="roundRect">
            <a:avLst/>
          </a:prstGeom>
          <a:noFill/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srgbClr val="FFFFC4"/>
            </a:outerShdw>
            <a:softEdge rad="3175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/>
          <a:lstStyle/>
          <a:p>
            <a:pPr algn="ctr"/>
            <a:r>
              <a:rPr lang="uk-UA" sz="1600" i="0" dirty="0"/>
              <a:t>Септичні стани в гінекології,</a:t>
            </a:r>
          </a:p>
          <a:p>
            <a:pPr algn="ctr"/>
            <a:r>
              <a:rPr lang="uk-UA" sz="1600" i="0" dirty="0"/>
              <a:t>післяпологовому періоді,</a:t>
            </a:r>
          </a:p>
          <a:p>
            <a:pPr algn="ctr"/>
            <a:r>
              <a:rPr lang="uk-UA" sz="1600" i="0" dirty="0"/>
              <a:t>ургентні випадки</a:t>
            </a:r>
          </a:p>
        </p:txBody>
      </p:sp>
      <p:sp>
        <p:nvSpPr>
          <p:cNvPr id="36" name="Скругленный прямоугольник 10">
            <a:extLst>
              <a:ext uri="{FF2B5EF4-FFF2-40B4-BE49-F238E27FC236}">
                <a16:creationId xmlns:a16="http://schemas.microsoft.com/office/drawing/2014/main" id="{2C7271CB-58F2-18BC-61AA-042B83480210}"/>
              </a:ext>
            </a:extLst>
          </p:cNvPr>
          <p:cNvSpPr/>
          <p:nvPr/>
        </p:nvSpPr>
        <p:spPr bwMode="auto">
          <a:xfrm>
            <a:off x="467545" y="6525344"/>
            <a:ext cx="7470755" cy="270081"/>
          </a:xfrm>
          <a:prstGeom prst="roundRect">
            <a:avLst/>
          </a:prstGeom>
          <a:noFill/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srgbClr val="FFFFC4"/>
            </a:outerShdw>
            <a:softEdge rad="3175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/>
          <a:lstStyle/>
          <a:p>
            <a:pPr algn="ctr"/>
            <a:r>
              <a:rPr lang="uk-UA" sz="1600" i="0" dirty="0"/>
              <a:t>Жінки Вінницької області, інші регіони України</a:t>
            </a:r>
          </a:p>
        </p:txBody>
      </p: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482C761E-FF4D-A9FD-17D4-61640536CABC}"/>
              </a:ext>
            </a:extLst>
          </p:cNvPr>
          <p:cNvCxnSpPr>
            <a:cxnSpLocks/>
            <a:stCxn id="9" idx="2"/>
            <a:endCxn id="15" idx="0"/>
          </p:cNvCxnSpPr>
          <p:nvPr/>
        </p:nvCxnSpPr>
        <p:spPr bwMode="auto">
          <a:xfrm>
            <a:off x="1835694" y="1406604"/>
            <a:ext cx="1296146" cy="20635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14CF9089-C50E-DD7D-9933-E88A5DC37582}"/>
              </a:ext>
            </a:extLst>
          </p:cNvPr>
          <p:cNvCxnSpPr>
            <a:cxnSpLocks/>
            <a:stCxn id="13" idx="2"/>
          </p:cNvCxnSpPr>
          <p:nvPr/>
        </p:nvCxnSpPr>
        <p:spPr bwMode="auto">
          <a:xfrm flipH="1">
            <a:off x="3347859" y="1412776"/>
            <a:ext cx="1224141" cy="2001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id="{BCC7AF3A-7175-2E82-4D78-1BF9E700F49A}"/>
              </a:ext>
            </a:extLst>
          </p:cNvPr>
          <p:cNvCxnSpPr>
            <a:cxnSpLocks/>
            <a:stCxn id="15" idx="2"/>
          </p:cNvCxnSpPr>
          <p:nvPr/>
        </p:nvCxnSpPr>
        <p:spPr bwMode="auto">
          <a:xfrm>
            <a:off x="3131840" y="2132856"/>
            <a:ext cx="1440160" cy="370863"/>
          </a:xfrm>
          <a:prstGeom prst="line">
            <a:avLst/>
          </a:prstGeom>
          <a:ln w="254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4" name="Прямая со стрелкой 43">
            <a:extLst>
              <a:ext uri="{FF2B5EF4-FFF2-40B4-BE49-F238E27FC236}">
                <a16:creationId xmlns:a16="http://schemas.microsoft.com/office/drawing/2014/main" id="{D52E1020-2623-2574-B888-92BD65F5EAA6}"/>
              </a:ext>
            </a:extLst>
          </p:cNvPr>
          <p:cNvCxnSpPr/>
          <p:nvPr/>
        </p:nvCxnSpPr>
        <p:spPr bwMode="auto">
          <a:xfrm>
            <a:off x="4283968" y="2258587"/>
            <a:ext cx="914400" cy="914400"/>
          </a:xfrm>
          <a:prstGeom prst="straightConnector1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  <a:tailEnd type="triangle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Прямая со стрелкой 45">
            <a:extLst>
              <a:ext uri="{FF2B5EF4-FFF2-40B4-BE49-F238E27FC236}">
                <a16:creationId xmlns:a16="http://schemas.microsoft.com/office/drawing/2014/main" id="{B7DD686E-9E27-8026-2E71-A09CF6376325}"/>
              </a:ext>
            </a:extLst>
          </p:cNvPr>
          <p:cNvCxnSpPr>
            <a:stCxn id="22" idx="3"/>
            <a:endCxn id="12" idx="1"/>
          </p:cNvCxnSpPr>
          <p:nvPr/>
        </p:nvCxnSpPr>
        <p:spPr bwMode="auto">
          <a:xfrm>
            <a:off x="3347864" y="2824852"/>
            <a:ext cx="831540" cy="117978"/>
          </a:xfrm>
          <a:prstGeom prst="straightConnector1">
            <a:avLst/>
          </a:prstGeom>
          <a:ln w="254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08FD086D-EC2E-69FE-73E9-E0016F88C6ED}"/>
              </a:ext>
            </a:extLst>
          </p:cNvPr>
          <p:cNvCxnSpPr>
            <a:cxnSpLocks/>
          </p:cNvCxnSpPr>
          <p:nvPr/>
        </p:nvCxnSpPr>
        <p:spPr bwMode="auto">
          <a:xfrm>
            <a:off x="1042808" y="4354347"/>
            <a:ext cx="952008" cy="37508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>
            <a:extLst>
              <a:ext uri="{FF2B5EF4-FFF2-40B4-BE49-F238E27FC236}">
                <a16:creationId xmlns:a16="http://schemas.microsoft.com/office/drawing/2014/main" id="{1A87E69A-D4DD-C393-19B3-733575ECBB18}"/>
              </a:ext>
            </a:extLst>
          </p:cNvPr>
          <p:cNvCxnSpPr/>
          <p:nvPr/>
        </p:nvCxnSpPr>
        <p:spPr bwMode="auto">
          <a:xfrm>
            <a:off x="-180528" y="3356992"/>
            <a:ext cx="914400" cy="91440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id="{E34C141D-ACE8-1D13-368E-1D41C7B47720}"/>
              </a:ext>
            </a:extLst>
          </p:cNvPr>
          <p:cNvCxnSpPr>
            <a:cxnSpLocks/>
          </p:cNvCxnSpPr>
          <p:nvPr/>
        </p:nvCxnSpPr>
        <p:spPr bwMode="auto">
          <a:xfrm>
            <a:off x="2555776" y="4996655"/>
            <a:ext cx="1584178" cy="454741"/>
          </a:xfrm>
          <a:prstGeom prst="line">
            <a:avLst/>
          </a:prstGeom>
          <a:ln w="254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6" name="Прямая со стрелкой 65">
            <a:extLst>
              <a:ext uri="{FF2B5EF4-FFF2-40B4-BE49-F238E27FC236}">
                <a16:creationId xmlns:a16="http://schemas.microsoft.com/office/drawing/2014/main" id="{72ACF4C1-F138-E792-E35B-05C226869823}"/>
              </a:ext>
            </a:extLst>
          </p:cNvPr>
          <p:cNvCxnSpPr>
            <a:cxnSpLocks/>
          </p:cNvCxnSpPr>
          <p:nvPr/>
        </p:nvCxnSpPr>
        <p:spPr bwMode="auto">
          <a:xfrm>
            <a:off x="733872" y="4354347"/>
            <a:ext cx="0" cy="1097049"/>
          </a:xfrm>
          <a:prstGeom prst="straightConnector1">
            <a:avLst/>
          </a:prstGeom>
          <a:ln w="254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>
            <a:extLst>
              <a:ext uri="{FF2B5EF4-FFF2-40B4-BE49-F238E27FC236}">
                <a16:creationId xmlns:a16="http://schemas.microsoft.com/office/drawing/2014/main" id="{BFE81C82-FC7D-095E-3810-41DE4583CBCF}"/>
              </a:ext>
            </a:extLst>
          </p:cNvPr>
          <p:cNvCxnSpPr>
            <a:cxnSpLocks/>
          </p:cNvCxnSpPr>
          <p:nvPr/>
        </p:nvCxnSpPr>
        <p:spPr bwMode="auto">
          <a:xfrm flipH="1">
            <a:off x="4712627" y="4363829"/>
            <a:ext cx="298205" cy="25094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Прямая со стрелкой 82">
            <a:extLst>
              <a:ext uri="{FF2B5EF4-FFF2-40B4-BE49-F238E27FC236}">
                <a16:creationId xmlns:a16="http://schemas.microsoft.com/office/drawing/2014/main" id="{566085C9-CE2C-B634-066B-6CF2AFD51E6F}"/>
              </a:ext>
            </a:extLst>
          </p:cNvPr>
          <p:cNvCxnSpPr/>
          <p:nvPr/>
        </p:nvCxnSpPr>
        <p:spPr bwMode="auto">
          <a:xfrm flipH="1">
            <a:off x="2259883" y="5116948"/>
            <a:ext cx="1260943" cy="35673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Прямая со стрелкой 84">
            <a:extLst>
              <a:ext uri="{FF2B5EF4-FFF2-40B4-BE49-F238E27FC236}">
                <a16:creationId xmlns:a16="http://schemas.microsoft.com/office/drawing/2014/main" id="{B88D92D7-5012-9BD1-99AB-A3A74ADB31AB}"/>
              </a:ext>
            </a:extLst>
          </p:cNvPr>
          <p:cNvCxnSpPr>
            <a:cxnSpLocks/>
          </p:cNvCxnSpPr>
          <p:nvPr/>
        </p:nvCxnSpPr>
        <p:spPr bwMode="auto">
          <a:xfrm>
            <a:off x="5601014" y="4363829"/>
            <a:ext cx="123117" cy="1109849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>
            <a:extLst>
              <a:ext uri="{FF2B5EF4-FFF2-40B4-BE49-F238E27FC236}">
                <a16:creationId xmlns:a16="http://schemas.microsoft.com/office/drawing/2014/main" id="{43D2F337-06F6-5266-029B-B4F883859331}"/>
              </a:ext>
            </a:extLst>
          </p:cNvPr>
          <p:cNvCxnSpPr>
            <a:cxnSpLocks/>
          </p:cNvCxnSpPr>
          <p:nvPr/>
        </p:nvCxnSpPr>
        <p:spPr bwMode="auto">
          <a:xfrm flipH="1">
            <a:off x="7596336" y="4350742"/>
            <a:ext cx="366820" cy="16129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Прямая со стрелкой 95">
            <a:extLst>
              <a:ext uri="{FF2B5EF4-FFF2-40B4-BE49-F238E27FC236}">
                <a16:creationId xmlns:a16="http://schemas.microsoft.com/office/drawing/2014/main" id="{A59DF78B-D444-4F02-E599-329E83385E4A}"/>
              </a:ext>
            </a:extLst>
          </p:cNvPr>
          <p:cNvCxnSpPr>
            <a:cxnSpLocks/>
          </p:cNvCxnSpPr>
          <p:nvPr/>
        </p:nvCxnSpPr>
        <p:spPr bwMode="auto">
          <a:xfrm flipH="1">
            <a:off x="5796142" y="5116948"/>
            <a:ext cx="216016" cy="35673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Соединитель: изогнутый 98">
            <a:extLst>
              <a:ext uri="{FF2B5EF4-FFF2-40B4-BE49-F238E27FC236}">
                <a16:creationId xmlns:a16="http://schemas.microsoft.com/office/drawing/2014/main" id="{6DD305DF-357D-9503-B84D-A6CD65BBA94C}"/>
              </a:ext>
            </a:extLst>
          </p:cNvPr>
          <p:cNvCxnSpPr>
            <a:cxnSpLocks/>
            <a:stCxn id="26" idx="3"/>
          </p:cNvCxnSpPr>
          <p:nvPr/>
        </p:nvCxnSpPr>
        <p:spPr bwMode="auto">
          <a:xfrm flipH="1">
            <a:off x="8676455" y="4016361"/>
            <a:ext cx="157541" cy="1457317"/>
          </a:xfrm>
          <a:prstGeom prst="curvedConnector4">
            <a:avLst>
              <a:gd name="adj1" fmla="val -145105"/>
              <a:gd name="adj2" fmla="val 81416"/>
            </a:avLst>
          </a:prstGeom>
          <a:ln w="254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Соединитель: изогнутый 116">
            <a:extLst>
              <a:ext uri="{FF2B5EF4-FFF2-40B4-BE49-F238E27FC236}">
                <a16:creationId xmlns:a16="http://schemas.microsoft.com/office/drawing/2014/main" id="{71150E03-0133-37E7-A4FF-BFC4ABB1B1D9}"/>
              </a:ext>
            </a:extLst>
          </p:cNvPr>
          <p:cNvCxnSpPr>
            <a:cxnSpLocks/>
            <a:stCxn id="14" idx="3"/>
            <a:endCxn id="21" idx="3"/>
          </p:cNvCxnSpPr>
          <p:nvPr/>
        </p:nvCxnSpPr>
        <p:spPr bwMode="auto">
          <a:xfrm>
            <a:off x="8833996" y="1068618"/>
            <a:ext cx="65247" cy="882101"/>
          </a:xfrm>
          <a:prstGeom prst="curvedConnector3">
            <a:avLst>
              <a:gd name="adj1" fmla="val 333574"/>
            </a:avLst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Прямая со стрелкой 122">
            <a:extLst>
              <a:ext uri="{FF2B5EF4-FFF2-40B4-BE49-F238E27FC236}">
                <a16:creationId xmlns:a16="http://schemas.microsoft.com/office/drawing/2014/main" id="{0F091A9D-17B8-2011-0B4F-260CA43414D4}"/>
              </a:ext>
            </a:extLst>
          </p:cNvPr>
          <p:cNvCxnSpPr>
            <a:cxnSpLocks/>
          </p:cNvCxnSpPr>
          <p:nvPr/>
        </p:nvCxnSpPr>
        <p:spPr bwMode="auto">
          <a:xfrm flipH="1">
            <a:off x="5652120" y="2207701"/>
            <a:ext cx="504056" cy="314795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Прямая со стрелкой 125">
            <a:extLst>
              <a:ext uri="{FF2B5EF4-FFF2-40B4-BE49-F238E27FC236}">
                <a16:creationId xmlns:a16="http://schemas.microsoft.com/office/drawing/2014/main" id="{057D6EFB-D9A1-FC23-528F-2028E0A42049}"/>
              </a:ext>
            </a:extLst>
          </p:cNvPr>
          <p:cNvCxnSpPr>
            <a:stCxn id="36" idx="0"/>
          </p:cNvCxnSpPr>
          <p:nvPr/>
        </p:nvCxnSpPr>
        <p:spPr bwMode="auto">
          <a:xfrm flipH="1" flipV="1">
            <a:off x="2411760" y="6161994"/>
            <a:ext cx="1791163" cy="36335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Прямая со стрелкой 127">
            <a:extLst>
              <a:ext uri="{FF2B5EF4-FFF2-40B4-BE49-F238E27FC236}">
                <a16:creationId xmlns:a16="http://schemas.microsoft.com/office/drawing/2014/main" id="{ABC9C918-3E31-606C-0CB0-34C6E0556B45}"/>
              </a:ext>
            </a:extLst>
          </p:cNvPr>
          <p:cNvCxnSpPr>
            <a:stCxn id="36" idx="0"/>
            <a:endCxn id="28" idx="2"/>
          </p:cNvCxnSpPr>
          <p:nvPr/>
        </p:nvCxnSpPr>
        <p:spPr bwMode="auto">
          <a:xfrm flipV="1">
            <a:off x="4202923" y="6165304"/>
            <a:ext cx="369077" cy="36004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Прямая со стрелкой 129">
            <a:extLst>
              <a:ext uri="{FF2B5EF4-FFF2-40B4-BE49-F238E27FC236}">
                <a16:creationId xmlns:a16="http://schemas.microsoft.com/office/drawing/2014/main" id="{EF42B0C8-1CBA-4796-B145-DD7D377A9BA7}"/>
              </a:ext>
            </a:extLst>
          </p:cNvPr>
          <p:cNvCxnSpPr>
            <a:stCxn id="36" idx="0"/>
          </p:cNvCxnSpPr>
          <p:nvPr/>
        </p:nvCxnSpPr>
        <p:spPr bwMode="auto">
          <a:xfrm flipV="1">
            <a:off x="4202923" y="6168614"/>
            <a:ext cx="2592288" cy="35673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2511792"/>
      </p:ext>
    </p:extLst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143932" cy="642942"/>
          </a:xfrm>
        </p:spPr>
        <p:txBody>
          <a:bodyPr/>
          <a:lstStyle/>
          <a:p>
            <a:r>
              <a:rPr lang="uk-UA" dirty="0"/>
              <a:t> </a:t>
            </a:r>
            <a:endParaRPr lang="uk-UA" sz="2800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3F5E789-00EA-6B26-D2E8-4D9EF9D720C5}"/>
              </a:ext>
            </a:extLst>
          </p:cNvPr>
          <p:cNvSpPr txBox="1">
            <a:spLocks/>
          </p:cNvSpPr>
          <p:nvPr/>
        </p:nvSpPr>
        <p:spPr bwMode="auto">
          <a:xfrm>
            <a:off x="107504" y="635033"/>
            <a:ext cx="8352927" cy="771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marL="320040" lvl="1" indent="0" algn="ctr">
              <a:buNone/>
            </a:pPr>
            <a:r>
              <a:rPr lang="uk-UA" sz="1600" b="1" i="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Arial Black" pitchFamily="34" charset="0"/>
              </a:rPr>
              <a:t>Переваги надання </a:t>
            </a:r>
            <a:r>
              <a:rPr lang="uk-UA" sz="1600" b="1" i="0" cap="all" dirty="0" err="1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Arial Black" pitchFamily="34" charset="0"/>
              </a:rPr>
              <a:t>перинатальної</a:t>
            </a:r>
            <a:r>
              <a:rPr lang="uk-UA" sz="1600" b="1" i="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Arial Black" pitchFamily="34" charset="0"/>
              </a:rPr>
              <a:t> допомоги </a:t>
            </a:r>
          </a:p>
          <a:p>
            <a:pPr marL="320040" lvl="1" indent="0" algn="ctr">
              <a:buNone/>
            </a:pPr>
            <a:r>
              <a:rPr lang="uk-UA" sz="1600" b="1" i="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Arial Black" pitchFamily="34" charset="0"/>
              </a:rPr>
              <a:t>в результаті Приєднання КНП «ВМКПБ №2» до КНП «ВМКЛ «</a:t>
            </a:r>
            <a:r>
              <a:rPr lang="uk-UA" sz="1600" b="1" i="0" cap="all" dirty="0" err="1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Arial Black" pitchFamily="34" charset="0"/>
              </a:rPr>
              <a:t>ЦМтаД</a:t>
            </a:r>
            <a:r>
              <a:rPr lang="uk-UA" sz="1600" b="1" i="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Arial Black" pitchFamily="34" charset="0"/>
              </a:rPr>
              <a:t>»: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82039D1E-38BB-B61A-912C-9AC635B99F7D}"/>
              </a:ext>
            </a:extLst>
          </p:cNvPr>
          <p:cNvGrpSpPr/>
          <p:nvPr/>
        </p:nvGrpSpPr>
        <p:grpSpPr>
          <a:xfrm>
            <a:off x="6976275" y="6138859"/>
            <a:ext cx="2048811" cy="785812"/>
            <a:chOff x="6976275" y="6138859"/>
            <a:chExt cx="2048811" cy="785812"/>
          </a:xfrm>
        </p:grpSpPr>
        <p:pic>
          <p:nvPicPr>
            <p:cNvPr id="7" name="Рисунок 10" descr="Untitled-11.png">
              <a:extLst>
                <a:ext uri="{FF2B5EF4-FFF2-40B4-BE49-F238E27FC236}">
                  <a16:creationId xmlns:a16="http://schemas.microsoft.com/office/drawing/2014/main" id="{08EF5BFF-CA1A-08C9-D188-5D9D749403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596336" y="6373831"/>
              <a:ext cx="1428750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11" descr="Untitled-1.png">
              <a:extLst>
                <a:ext uri="{FF2B5EF4-FFF2-40B4-BE49-F238E27FC236}">
                  <a16:creationId xmlns:a16="http://schemas.microsoft.com/office/drawing/2014/main" id="{4057732A-9A17-B8F3-11EF-D014429BF0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976275" y="6138859"/>
              <a:ext cx="962025" cy="785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B95FE546-44A6-A79A-4FA3-7905CF83F229}"/>
              </a:ext>
            </a:extLst>
          </p:cNvPr>
          <p:cNvSpPr txBox="1"/>
          <p:nvPr/>
        </p:nvSpPr>
        <p:spPr>
          <a:xfrm>
            <a:off x="-108520" y="1140580"/>
            <a:ext cx="90010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5790" lvl="1" indent="-285750" algn="just">
              <a:buFont typeface="Wingdings" panose="05000000000000000000" pitchFamily="2" charset="2"/>
              <a:buChar char="ü"/>
            </a:pPr>
            <a:endParaRPr lang="uk-UA" sz="1600" i="0" dirty="0"/>
          </a:p>
          <a:p>
            <a:pPr marL="605790" lvl="1" indent="-285750" algn="just">
              <a:buFont typeface="Wingdings" panose="05000000000000000000" pitchFamily="2" charset="2"/>
              <a:buChar char="ü"/>
            </a:pPr>
            <a:r>
              <a:rPr lang="uk-UA" sz="1600" i="0" dirty="0"/>
              <a:t>Медична допомога вагітним, роділлям чітко розділена за територіальним принципом (Лівобережжя та Правобережжя) з практично однаковим розподілом жіночого населення.</a:t>
            </a:r>
          </a:p>
          <a:p>
            <a:pPr marL="605790" lvl="1" indent="-285750" algn="just">
              <a:buFont typeface="Wingdings" panose="05000000000000000000" pitchFamily="2" charset="2"/>
              <a:buChar char="ü"/>
            </a:pPr>
            <a:endParaRPr lang="uk-UA" sz="1600" i="0" dirty="0"/>
          </a:p>
          <a:p>
            <a:pPr marL="605790" lvl="1" indent="-285750" algn="just">
              <a:buFont typeface="Wingdings" panose="05000000000000000000" pitchFamily="2" charset="2"/>
              <a:buChar char="ü"/>
            </a:pPr>
            <a:r>
              <a:rPr lang="uk-UA" sz="1600" i="0" dirty="0"/>
              <a:t>Концентрація ускладнень вагітності, передчасних пологів та перинатальних ускладнень в одному закладі.</a:t>
            </a:r>
          </a:p>
          <a:p>
            <a:pPr marL="605790" lvl="1" indent="-285750" algn="just">
              <a:buFont typeface="Wingdings" panose="05000000000000000000" pitchFamily="2" charset="2"/>
              <a:buChar char="ü"/>
            </a:pPr>
            <a:endParaRPr lang="uk-UA" sz="1600" i="0" dirty="0"/>
          </a:p>
          <a:p>
            <a:pPr marL="605790" lvl="1" indent="-285750" algn="just">
              <a:buFont typeface="Wingdings" panose="05000000000000000000" pitchFamily="2" charset="2"/>
              <a:buChar char="ü"/>
            </a:pPr>
            <a:r>
              <a:rPr lang="uk-UA" sz="1600" i="0" dirty="0"/>
              <a:t>Оптимізація штатної чисельності</a:t>
            </a:r>
            <a:r>
              <a:rPr lang="en-US" sz="1600" i="0" dirty="0"/>
              <a:t> </a:t>
            </a:r>
            <a:r>
              <a:rPr lang="uk-UA" sz="1600" i="0" dirty="0"/>
              <a:t>працівників.</a:t>
            </a:r>
          </a:p>
          <a:p>
            <a:pPr marL="605790" lvl="1" indent="-285750" algn="just">
              <a:buFont typeface="Wingdings" panose="05000000000000000000" pitchFamily="2" charset="2"/>
              <a:buChar char="ü"/>
            </a:pPr>
            <a:endParaRPr lang="uk-UA" sz="1600" i="0" dirty="0"/>
          </a:p>
          <a:p>
            <a:pPr marL="605790" lvl="1" indent="-285750" algn="just">
              <a:buFont typeface="Wingdings" panose="05000000000000000000" pitchFamily="2" charset="2"/>
              <a:buChar char="ü"/>
            </a:pPr>
            <a:r>
              <a:rPr lang="uk-UA" sz="1600" i="0" dirty="0"/>
              <a:t>Вивільнення приміщень, які не в повному обсязі задіяні та завантажені.</a:t>
            </a:r>
          </a:p>
          <a:p>
            <a:pPr marL="605790" lvl="1" indent="-285750" algn="just">
              <a:buFont typeface="Wingdings" panose="05000000000000000000" pitchFamily="2" charset="2"/>
              <a:buChar char="ü"/>
            </a:pPr>
            <a:endParaRPr lang="uk-UA" sz="1600" i="0" dirty="0"/>
          </a:p>
          <a:p>
            <a:pPr marL="605790" lvl="1" indent="-285750" algn="just">
              <a:buFont typeface="Wingdings" panose="05000000000000000000" pitchFamily="2" charset="2"/>
              <a:buChar char="ü"/>
            </a:pPr>
            <a:r>
              <a:rPr lang="uk-UA" sz="1600" i="0" dirty="0"/>
              <a:t>Раціональне використання медичного обладнання, особливо, </a:t>
            </a:r>
            <a:r>
              <a:rPr lang="uk-UA" sz="1600" i="0" dirty="0" err="1"/>
              <a:t>дороговартісного</a:t>
            </a:r>
            <a:r>
              <a:rPr lang="uk-UA" sz="1600" i="0" dirty="0"/>
              <a:t>.</a:t>
            </a:r>
          </a:p>
          <a:p>
            <a:pPr marL="605790" lvl="1" indent="-285750" algn="just">
              <a:buFont typeface="Wingdings" panose="05000000000000000000" pitchFamily="2" charset="2"/>
              <a:buChar char="ü"/>
            </a:pPr>
            <a:endParaRPr lang="uk-UA" sz="1600" i="0" dirty="0"/>
          </a:p>
          <a:p>
            <a:pPr marL="605790" lvl="1" indent="-285750" algn="just">
              <a:buFont typeface="Wingdings" panose="05000000000000000000" pitchFamily="2" charset="2"/>
              <a:buChar char="ü"/>
            </a:pPr>
            <a:r>
              <a:rPr lang="uk-UA" sz="1600" i="0" dirty="0"/>
              <a:t>Надання перинатальної допомоги, починаючи з підготовки жінки до вагітності, народженням дитини та нагляд за нею до 4 років в безперервному циклі в одному закладі з подальшим </a:t>
            </a:r>
            <a:r>
              <a:rPr lang="uk-UA" sz="1600" i="0"/>
              <a:t>медичним супроводом </a:t>
            </a:r>
            <a:r>
              <a:rPr lang="uk-UA" sz="1600" i="0" dirty="0"/>
              <a:t>до 18 років на рівні первинної медичної допомоги та спеціалізованої вторинної медичної допомоги.</a:t>
            </a:r>
          </a:p>
          <a:p>
            <a:pPr marL="605790" lvl="1" indent="-285750" algn="just">
              <a:buFont typeface="Wingdings" panose="05000000000000000000" pitchFamily="2" charset="2"/>
              <a:buChar char="ü"/>
            </a:pPr>
            <a:endParaRPr lang="uk-UA" sz="1600" i="0" dirty="0"/>
          </a:p>
          <a:p>
            <a:pPr marL="605790" lvl="1" indent="-285750" algn="just">
              <a:buFont typeface="Wingdings" panose="05000000000000000000" pitchFamily="2" charset="2"/>
              <a:buChar char="ü"/>
            </a:pPr>
            <a:r>
              <a:rPr lang="uk-UA" sz="1600" i="0" dirty="0"/>
              <a:t>Турбота про репродуктивне здоров’я майбутніх матерів з  етапу дитячої та підліткової гінекології до вагітності, пологів, переменопаузи безперервно, в одному закладі.</a:t>
            </a:r>
            <a:endParaRPr lang="ru-UA" sz="1600" i="0" dirty="0"/>
          </a:p>
          <a:p>
            <a:pPr algn="just"/>
            <a:endParaRPr lang="ru-RU" dirty="0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6633" y="984509"/>
            <a:ext cx="9144000" cy="765576"/>
          </a:xfrm>
        </p:spPr>
        <p:txBody>
          <a:bodyPr>
            <a:noAutofit/>
          </a:bodyPr>
          <a:lstStyle/>
          <a:p>
            <a:pPr algn="ctr"/>
            <a:r>
              <a:rPr lang="uk-UA" sz="1800" b="1" i="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Arial Black" pitchFamily="34" charset="0"/>
              </a:rPr>
              <a:t>ризики </a:t>
            </a:r>
            <a:r>
              <a:rPr lang="uk-UA" sz="1800" b="1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</a:rPr>
              <a:t>ЗА</a:t>
            </a:r>
            <a:r>
              <a:rPr lang="uk-UA" sz="1800" b="1" i="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Arial Black" pitchFamily="34" charset="0"/>
              </a:rPr>
              <a:t> результатАМИ Приєднання КНП «ВМКПБ №2» </a:t>
            </a:r>
            <a:br>
              <a:rPr lang="uk-UA" sz="1800" b="1" i="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Arial Black" pitchFamily="34" charset="0"/>
              </a:rPr>
            </a:br>
            <a:r>
              <a:rPr lang="uk-UA" sz="1800" b="1" i="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Arial Black" pitchFamily="34" charset="0"/>
              </a:rPr>
              <a:t>до КНП «ВМКЛ «ЦМтаД»:</a:t>
            </a:r>
            <a:endParaRPr lang="uk-UA" sz="1800" b="1" kern="1200" cap="all" dirty="0">
              <a:ln w="0"/>
              <a:gradFill flip="none">
                <a:gsLst>
                  <a:gs pos="0">
                    <a:srgbClr val="C00000"/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/>
              <a:latin typeface="Arial Black" pitchFamily="34" charset="0"/>
              <a:ea typeface="+mn-ea"/>
              <a:cs typeface="Arial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678898-64A5-68A2-B3B3-25E0316E2AFD}"/>
              </a:ext>
            </a:extLst>
          </p:cNvPr>
          <p:cNvSpPr txBox="1"/>
          <p:nvPr/>
        </p:nvSpPr>
        <p:spPr>
          <a:xfrm>
            <a:off x="276368" y="2162404"/>
            <a:ext cx="8568952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600" i="0" dirty="0"/>
              <a:t>Відтермінування підписання змін до договорів з НСЗУ через </a:t>
            </a:r>
            <a:r>
              <a:rPr lang="uk-UA" sz="1600" i="0" dirty="0">
                <a:latin typeface="Arial" panose="020B0604020202020204" pitchFamily="34" charset="0"/>
                <a:cs typeface="Arial" panose="020B0604020202020204" pitchFamily="34" charset="0"/>
              </a:rPr>
              <a:t>невідповідність у вимогах та  строках подачі документів, що при збільшенні штату та розширенні структури не дозволяє уникнути заборгованості, в першу чергу, по зарплаті.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uk-UA" sz="16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600" i="0" dirty="0">
                <a:latin typeface="Arial" panose="020B0604020202020204" pitchFamily="34" charset="0"/>
                <a:cs typeface="Arial" panose="020B0604020202020204" pitchFamily="34" charset="0"/>
              </a:rPr>
              <a:t>Розпорошеність будівель збільшує навантаження на бюджет ВМТГ в частині оплати комунальних послуг та в цілому  на їх утримання.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uk-UA" sz="16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600" i="0" dirty="0">
                <a:latin typeface="Arial" panose="020B0604020202020204" pitchFamily="34" charset="0"/>
                <a:cs typeface="Arial" panose="020B0604020202020204" pitchFamily="34" charset="0"/>
              </a:rPr>
              <a:t>Вимушене дублювання </a:t>
            </a:r>
            <a:r>
              <a:rPr lang="uk-UA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параклінічних</a:t>
            </a:r>
            <a:r>
              <a:rPr lang="uk-UA" sz="1600" i="0" dirty="0">
                <a:latin typeface="Arial" panose="020B0604020202020204" pitchFamily="34" charset="0"/>
                <a:cs typeface="Arial" panose="020B0604020202020204" pitchFamily="34" charset="0"/>
              </a:rPr>
              <a:t> служб, що обслуговують надання медичної допомоги саме в цих приміщеннях, що збільшує чисельність штатних посад, які в повній мірі не завантажені.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uk-UA" sz="16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600" i="0" dirty="0">
                <a:latin typeface="Arial" panose="020B0604020202020204" pitchFamily="34" charset="0"/>
                <a:cs typeface="Arial" panose="020B0604020202020204" pitchFamily="34" charset="0"/>
              </a:rPr>
              <a:t>Обмеженість площ приміщень для повноти надання амбулаторної медичної допомоги (дитяча поліклініка, жіноча консультація №2)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i="0" dirty="0"/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509D274C-F233-EF58-4E67-D72913A41ACF}"/>
              </a:ext>
            </a:extLst>
          </p:cNvPr>
          <p:cNvGrpSpPr/>
          <p:nvPr/>
        </p:nvGrpSpPr>
        <p:grpSpPr>
          <a:xfrm>
            <a:off x="6976275" y="6138859"/>
            <a:ext cx="2048811" cy="785812"/>
            <a:chOff x="6976275" y="6138859"/>
            <a:chExt cx="2048811" cy="785812"/>
          </a:xfrm>
        </p:grpSpPr>
        <p:pic>
          <p:nvPicPr>
            <p:cNvPr id="9" name="Рисунок 10" descr="Untitled-11.png">
              <a:extLst>
                <a:ext uri="{FF2B5EF4-FFF2-40B4-BE49-F238E27FC236}">
                  <a16:creationId xmlns:a16="http://schemas.microsoft.com/office/drawing/2014/main" id="{BC059B48-CD01-2E20-8527-81DB9EFB19C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596336" y="6373831"/>
              <a:ext cx="1428750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Рисунок 11" descr="Untitled-1.png">
              <a:extLst>
                <a:ext uri="{FF2B5EF4-FFF2-40B4-BE49-F238E27FC236}">
                  <a16:creationId xmlns:a16="http://schemas.microsoft.com/office/drawing/2014/main" id="{C07EEBDB-DB8D-5DE1-EA97-58B38DE8BE0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976275" y="6138859"/>
              <a:ext cx="962025" cy="785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Группа 32">
            <a:extLst>
              <a:ext uri="{FF2B5EF4-FFF2-40B4-BE49-F238E27FC236}">
                <a16:creationId xmlns:a16="http://schemas.microsoft.com/office/drawing/2014/main" id="{B049ED86-DE0A-E2AC-10E3-944D448AC2C2}"/>
              </a:ext>
            </a:extLst>
          </p:cNvPr>
          <p:cNvGrpSpPr/>
          <p:nvPr/>
        </p:nvGrpSpPr>
        <p:grpSpPr>
          <a:xfrm>
            <a:off x="0" y="4987149"/>
            <a:ext cx="9105900" cy="1937522"/>
            <a:chOff x="0" y="4987149"/>
            <a:chExt cx="9105900" cy="1937522"/>
          </a:xfrm>
        </p:grpSpPr>
        <p:grpSp>
          <p:nvGrpSpPr>
            <p:cNvPr id="5" name="Группа 4">
              <a:extLst>
                <a:ext uri="{FF2B5EF4-FFF2-40B4-BE49-F238E27FC236}">
                  <a16:creationId xmlns:a16="http://schemas.microsoft.com/office/drawing/2014/main" id="{8474C3F4-2BF2-17A6-504B-20DCF4D19DCF}"/>
                </a:ext>
              </a:extLst>
            </p:cNvPr>
            <p:cNvGrpSpPr/>
            <p:nvPr/>
          </p:nvGrpSpPr>
          <p:grpSpPr>
            <a:xfrm>
              <a:off x="6976275" y="6138859"/>
              <a:ext cx="2048811" cy="785812"/>
              <a:chOff x="6976275" y="6138859"/>
              <a:chExt cx="2048811" cy="785812"/>
            </a:xfrm>
          </p:grpSpPr>
          <p:pic>
            <p:nvPicPr>
              <p:cNvPr id="6" name="Рисунок 10" descr="Untitled-11.png">
                <a:extLst>
                  <a:ext uri="{FF2B5EF4-FFF2-40B4-BE49-F238E27FC236}">
                    <a16:creationId xmlns:a16="http://schemas.microsoft.com/office/drawing/2014/main" id="{0DF83704-33A0-E400-0FB6-88E8AB7AC7D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96336" y="6373831"/>
                <a:ext cx="1428750" cy="3651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" name="Рисунок 11" descr="Untitled-1.png">
                <a:extLst>
                  <a:ext uri="{FF2B5EF4-FFF2-40B4-BE49-F238E27FC236}">
                    <a16:creationId xmlns:a16="http://schemas.microsoft.com/office/drawing/2014/main" id="{E7714AC7-4848-2126-E2B7-C7CBAB09C3F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976275" y="6138859"/>
                <a:ext cx="962025" cy="7858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21" name="Рисунок 20">
              <a:extLst>
                <a:ext uri="{FF2B5EF4-FFF2-40B4-BE49-F238E27FC236}">
                  <a16:creationId xmlns:a16="http://schemas.microsoft.com/office/drawing/2014/main" id="{E99B56C4-201C-360D-17AA-F16BF470563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987149"/>
              <a:ext cx="9105900" cy="1729925"/>
            </a:xfrm>
            <a:prstGeom prst="rect">
              <a:avLst/>
            </a:prstGeom>
          </p:spPr>
        </p:pic>
        <p:sp>
          <p:nvSpPr>
            <p:cNvPr id="31" name="Полилиния: фигура 30">
              <a:extLst>
                <a:ext uri="{FF2B5EF4-FFF2-40B4-BE49-F238E27FC236}">
                  <a16:creationId xmlns:a16="http://schemas.microsoft.com/office/drawing/2014/main" id="{A1A115D2-5F51-1146-F92E-F2C1370C56E8}"/>
                </a:ext>
              </a:extLst>
            </p:cNvPr>
            <p:cNvSpPr/>
            <p:nvPr/>
          </p:nvSpPr>
          <p:spPr bwMode="auto">
            <a:xfrm>
              <a:off x="6200775" y="5076825"/>
              <a:ext cx="2847975" cy="1514475"/>
            </a:xfrm>
            <a:custGeom>
              <a:avLst/>
              <a:gdLst>
                <a:gd name="connsiteX0" fmla="*/ 9525 w 2847975"/>
                <a:gd name="connsiteY0" fmla="*/ 0 h 1514475"/>
                <a:gd name="connsiteX1" fmla="*/ 2847975 w 2847975"/>
                <a:gd name="connsiteY1" fmla="*/ 0 h 1514475"/>
                <a:gd name="connsiteX2" fmla="*/ 2847975 w 2847975"/>
                <a:gd name="connsiteY2" fmla="*/ 809625 h 1514475"/>
                <a:gd name="connsiteX3" fmla="*/ 2019300 w 2847975"/>
                <a:gd name="connsiteY3" fmla="*/ 800100 h 1514475"/>
                <a:gd name="connsiteX4" fmla="*/ 2000250 w 2847975"/>
                <a:gd name="connsiteY4" fmla="*/ 962025 h 1514475"/>
                <a:gd name="connsiteX5" fmla="*/ 1476375 w 2847975"/>
                <a:gd name="connsiteY5" fmla="*/ 990600 h 1514475"/>
                <a:gd name="connsiteX6" fmla="*/ 1466850 w 2847975"/>
                <a:gd name="connsiteY6" fmla="*/ 1495425 h 1514475"/>
                <a:gd name="connsiteX7" fmla="*/ 0 w 2847975"/>
                <a:gd name="connsiteY7" fmla="*/ 1514475 h 1514475"/>
                <a:gd name="connsiteX8" fmla="*/ 9525 w 2847975"/>
                <a:gd name="connsiteY8" fmla="*/ 0 h 1514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47975" h="1514475">
                  <a:moveTo>
                    <a:pt x="9525" y="0"/>
                  </a:moveTo>
                  <a:lnTo>
                    <a:pt x="2847975" y="0"/>
                  </a:lnTo>
                  <a:lnTo>
                    <a:pt x="2847975" y="809625"/>
                  </a:lnTo>
                  <a:lnTo>
                    <a:pt x="2019300" y="800100"/>
                  </a:lnTo>
                  <a:lnTo>
                    <a:pt x="2000250" y="962025"/>
                  </a:lnTo>
                  <a:lnTo>
                    <a:pt x="1476375" y="990600"/>
                  </a:lnTo>
                  <a:lnTo>
                    <a:pt x="1466850" y="1495425"/>
                  </a:lnTo>
                  <a:lnTo>
                    <a:pt x="0" y="151447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sz="2400" i="0" dirty="0">
                  <a:latin typeface="Arial" charset="0"/>
                </a:rPr>
                <a:t>Операційний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sz="2400" i="0" dirty="0">
                  <a:latin typeface="Arial" charset="0"/>
                </a:rPr>
                <a:t> блок</a:t>
              </a:r>
              <a:endPara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2" name="Прямоугольник 31">
              <a:extLst>
                <a:ext uri="{FF2B5EF4-FFF2-40B4-BE49-F238E27FC236}">
                  <a16:creationId xmlns:a16="http://schemas.microsoft.com/office/drawing/2014/main" id="{C9661BFA-DC1A-D109-9519-B748CDCACE30}"/>
                </a:ext>
              </a:extLst>
            </p:cNvPr>
            <p:cNvSpPr/>
            <p:nvPr/>
          </p:nvSpPr>
          <p:spPr bwMode="auto">
            <a:xfrm>
              <a:off x="618486" y="5517232"/>
              <a:ext cx="5558625" cy="107406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Септична гінекологія</a:t>
              </a:r>
              <a:endPara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FEF220EB-AFC5-11AE-9D37-4029503A329C}"/>
              </a:ext>
            </a:extLst>
          </p:cNvPr>
          <p:cNvGrpSpPr/>
          <p:nvPr/>
        </p:nvGrpSpPr>
        <p:grpSpPr>
          <a:xfrm>
            <a:off x="0" y="3099711"/>
            <a:ext cx="9144000" cy="1729925"/>
            <a:chOff x="0" y="3099711"/>
            <a:chExt cx="9144000" cy="1729925"/>
          </a:xfrm>
        </p:grpSpPr>
        <p:pic>
          <p:nvPicPr>
            <p:cNvPr id="20" name="Рисунок 19">
              <a:extLst>
                <a:ext uri="{FF2B5EF4-FFF2-40B4-BE49-F238E27FC236}">
                  <a16:creationId xmlns:a16="http://schemas.microsoft.com/office/drawing/2014/main" id="{69B9D205-A0DF-5551-7438-BD6843BB787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3099711"/>
              <a:ext cx="9105900" cy="1729925"/>
            </a:xfrm>
            <a:prstGeom prst="rect">
              <a:avLst/>
            </a:prstGeom>
          </p:spPr>
        </p:pic>
        <p:sp>
          <p:nvSpPr>
            <p:cNvPr id="23" name="Полилиния: фигура 22">
              <a:extLst>
                <a:ext uri="{FF2B5EF4-FFF2-40B4-BE49-F238E27FC236}">
                  <a16:creationId xmlns:a16="http://schemas.microsoft.com/office/drawing/2014/main" id="{12B3513C-614F-1BAD-93C7-688BC4286456}"/>
                </a:ext>
              </a:extLst>
            </p:cNvPr>
            <p:cNvSpPr/>
            <p:nvPr/>
          </p:nvSpPr>
          <p:spPr bwMode="auto">
            <a:xfrm>
              <a:off x="6229350" y="3181350"/>
              <a:ext cx="2819400" cy="1495425"/>
            </a:xfrm>
            <a:custGeom>
              <a:avLst/>
              <a:gdLst>
                <a:gd name="connsiteX0" fmla="*/ 0 w 2819400"/>
                <a:gd name="connsiteY0" fmla="*/ 0 h 1495425"/>
                <a:gd name="connsiteX1" fmla="*/ 2819400 w 2819400"/>
                <a:gd name="connsiteY1" fmla="*/ 0 h 1495425"/>
                <a:gd name="connsiteX2" fmla="*/ 2819400 w 2819400"/>
                <a:gd name="connsiteY2" fmla="*/ 790575 h 1495425"/>
                <a:gd name="connsiteX3" fmla="*/ 1990725 w 2819400"/>
                <a:gd name="connsiteY3" fmla="*/ 819150 h 1495425"/>
                <a:gd name="connsiteX4" fmla="*/ 1981200 w 2819400"/>
                <a:gd name="connsiteY4" fmla="*/ 971550 h 1495425"/>
                <a:gd name="connsiteX5" fmla="*/ 1457325 w 2819400"/>
                <a:gd name="connsiteY5" fmla="*/ 990600 h 1495425"/>
                <a:gd name="connsiteX6" fmla="*/ 1457325 w 2819400"/>
                <a:gd name="connsiteY6" fmla="*/ 1495425 h 1495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19400" h="1495425">
                  <a:moveTo>
                    <a:pt x="0" y="0"/>
                  </a:moveTo>
                  <a:lnTo>
                    <a:pt x="2819400" y="0"/>
                  </a:lnTo>
                  <a:lnTo>
                    <a:pt x="2819400" y="790575"/>
                  </a:lnTo>
                  <a:lnTo>
                    <a:pt x="1990725" y="819150"/>
                  </a:lnTo>
                  <a:lnTo>
                    <a:pt x="1981200" y="971550"/>
                  </a:lnTo>
                  <a:lnTo>
                    <a:pt x="1457325" y="990600"/>
                  </a:lnTo>
                  <a:lnTo>
                    <a:pt x="1457325" y="1495425"/>
                  </a:lnTo>
                </a:path>
              </a:pathLst>
            </a:cu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4" name="Полилиния: фигура 23">
              <a:extLst>
                <a:ext uri="{FF2B5EF4-FFF2-40B4-BE49-F238E27FC236}">
                  <a16:creationId xmlns:a16="http://schemas.microsoft.com/office/drawing/2014/main" id="{D8E41E39-9C94-1E3C-F31B-FBFEA9CEB0C2}"/>
                </a:ext>
              </a:extLst>
            </p:cNvPr>
            <p:cNvSpPr/>
            <p:nvPr/>
          </p:nvSpPr>
          <p:spPr bwMode="auto">
            <a:xfrm>
              <a:off x="6067425" y="3142048"/>
              <a:ext cx="3076575" cy="1080133"/>
            </a:xfrm>
            <a:custGeom>
              <a:avLst/>
              <a:gdLst>
                <a:gd name="connsiteX0" fmla="*/ 0 w 2809875"/>
                <a:gd name="connsiteY0" fmla="*/ 0 h 981075"/>
                <a:gd name="connsiteX1" fmla="*/ 2800350 w 2809875"/>
                <a:gd name="connsiteY1" fmla="*/ 9525 h 981075"/>
                <a:gd name="connsiteX2" fmla="*/ 2809875 w 2809875"/>
                <a:gd name="connsiteY2" fmla="*/ 790575 h 981075"/>
                <a:gd name="connsiteX3" fmla="*/ 1962150 w 2809875"/>
                <a:gd name="connsiteY3" fmla="*/ 800100 h 981075"/>
                <a:gd name="connsiteX4" fmla="*/ 1962150 w 2809875"/>
                <a:gd name="connsiteY4" fmla="*/ 971550 h 981075"/>
                <a:gd name="connsiteX5" fmla="*/ 0 w 2809875"/>
                <a:gd name="connsiteY5" fmla="*/ 981075 h 981075"/>
                <a:gd name="connsiteX6" fmla="*/ 0 w 2809875"/>
                <a:gd name="connsiteY6" fmla="*/ 0 h 981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09875" h="981075">
                  <a:moveTo>
                    <a:pt x="0" y="0"/>
                  </a:moveTo>
                  <a:lnTo>
                    <a:pt x="2800350" y="9525"/>
                  </a:lnTo>
                  <a:lnTo>
                    <a:pt x="2809875" y="790575"/>
                  </a:lnTo>
                  <a:lnTo>
                    <a:pt x="1962150" y="800100"/>
                  </a:lnTo>
                  <a:lnTo>
                    <a:pt x="1962150" y="971550"/>
                  </a:lnTo>
                  <a:lnTo>
                    <a:pt x="0" y="981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Хірургія одного дня</a:t>
              </a:r>
              <a:r>
                <a:rPr kumimoji="0" lang="uk-UA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:</a:t>
              </a:r>
              <a:r>
                <a:rPr kumimoji="0" lang="ru-RU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Лор;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600" i="0" dirty="0" err="1">
                  <a:latin typeface="Arial" charset="0"/>
                </a:rPr>
                <a:t>Хірург</a:t>
              </a:r>
              <a:r>
                <a:rPr lang="ru-RU" sz="1600" i="0" dirty="0">
                  <a:latin typeface="Arial" charset="0"/>
                </a:rPr>
                <a:t> </a:t>
              </a:r>
              <a:r>
                <a:rPr lang="ru-RU" sz="1600" i="0" dirty="0" err="1">
                  <a:latin typeface="Arial" charset="0"/>
                </a:rPr>
                <a:t>дит</a:t>
              </a:r>
              <a:r>
                <a:rPr lang="ru-RU" sz="1600" i="0" dirty="0">
                  <a:latin typeface="Arial" charset="0"/>
                </a:rPr>
                <a:t>.; уролог; ортопед;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600" i="0" dirty="0" err="1">
                  <a:latin typeface="Arial" charset="0"/>
                </a:rPr>
                <a:t>д</a:t>
              </a:r>
              <a:r>
                <a:rPr kumimoji="0" lang="ru-RU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ит</a:t>
              </a:r>
              <a:r>
                <a:rPr kumimoji="0" lang="ru-RU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. </a:t>
              </a:r>
              <a:r>
                <a:rPr kumimoji="0" lang="ru-RU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гінеколог</a:t>
              </a:r>
              <a:r>
                <a:rPr kumimoji="0" lang="ru-RU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, </a:t>
              </a:r>
              <a:r>
                <a:rPr lang="ru-RU" sz="1600" i="0" dirty="0">
                  <a:latin typeface="Arial" charset="0"/>
                </a:rPr>
                <a:t>стоматолог</a:t>
              </a:r>
              <a:endPara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id="{5A827EA0-D56C-69EE-83C3-F333CCDE8CD7}"/>
                </a:ext>
              </a:extLst>
            </p:cNvPr>
            <p:cNvSpPr/>
            <p:nvPr/>
          </p:nvSpPr>
          <p:spPr bwMode="auto">
            <a:xfrm>
              <a:off x="6018183" y="4244063"/>
              <a:ext cx="1865282" cy="532513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sz="1600" b="1" i="0" dirty="0">
                  <a:latin typeface="Arial" charset="0"/>
                </a:rPr>
                <a:t>Клініка 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sz="1600" b="1" i="0" dirty="0">
                  <a:latin typeface="Arial" charset="0"/>
                </a:rPr>
                <a:t>дружня до молоді</a:t>
              </a:r>
              <a:endPara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Прямоугольник 25">
              <a:extLst>
                <a:ext uri="{FF2B5EF4-FFF2-40B4-BE49-F238E27FC236}">
                  <a16:creationId xmlns:a16="http://schemas.microsoft.com/office/drawing/2014/main" id="{27EB9778-059F-74E7-5B5F-DCD382DB3EA2}"/>
                </a:ext>
              </a:extLst>
            </p:cNvPr>
            <p:cNvSpPr/>
            <p:nvPr/>
          </p:nvSpPr>
          <p:spPr bwMode="auto">
            <a:xfrm>
              <a:off x="618486" y="3646872"/>
              <a:ext cx="1865282" cy="102990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Центр корекції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i="0" dirty="0">
                  <a:latin typeface="Arial" charset="0"/>
                </a:rPr>
                <a:t>зору</a:t>
              </a:r>
              <a:endPara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7" name="Прямоугольник 26">
              <a:extLst>
                <a:ext uri="{FF2B5EF4-FFF2-40B4-BE49-F238E27FC236}">
                  <a16:creationId xmlns:a16="http://schemas.microsoft.com/office/drawing/2014/main" id="{BFA390A6-FBFC-4DA9-2DF5-0819FAC050DA}"/>
                </a:ext>
              </a:extLst>
            </p:cNvPr>
            <p:cNvSpPr/>
            <p:nvPr/>
          </p:nvSpPr>
          <p:spPr bwMode="auto">
            <a:xfrm>
              <a:off x="2345878" y="3656998"/>
              <a:ext cx="3706843" cy="102990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sz="2400" i="0" dirty="0">
                  <a:latin typeface="Arial" charset="0"/>
                </a:rPr>
                <a:t>Дитяча поліклініка</a:t>
              </a:r>
              <a:endPara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6F1685B-1C13-C6B9-4274-14946D300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72701" y="336121"/>
            <a:ext cx="9144000" cy="765576"/>
          </a:xfrm>
        </p:spPr>
        <p:txBody>
          <a:bodyPr>
            <a:noAutofit/>
          </a:bodyPr>
          <a:lstStyle/>
          <a:p>
            <a:pPr algn="ctr"/>
            <a:r>
              <a:rPr lang="uk-UA" sz="2000" b="1" i="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</a:rPr>
              <a:t>Схема розміщення відділень в </a:t>
            </a:r>
            <a:r>
              <a:rPr lang="uk-UA" sz="2000" b="1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</a:rPr>
              <a:t>будівлі </a:t>
            </a:r>
            <a:br>
              <a:rPr lang="uk-UA" sz="2000" b="1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</a:rPr>
            </a:br>
            <a:r>
              <a:rPr lang="uk-UA" sz="2000" b="1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</a:rPr>
              <a:t>за </a:t>
            </a:r>
            <a:r>
              <a:rPr lang="uk-UA" sz="2000" b="1" cap="all" dirty="0" err="1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</a:rPr>
              <a:t>адресою</a:t>
            </a:r>
            <a:r>
              <a:rPr lang="uk-UA" sz="2000" b="1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</a:rPr>
              <a:t> вул. Коцюбинського, 50   </a:t>
            </a:r>
            <a:r>
              <a:rPr lang="en-US" sz="2000" b="1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</a:rPr>
              <a:t>S=</a:t>
            </a:r>
            <a:r>
              <a:rPr lang="uk-UA" sz="2000" b="1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</a:rPr>
              <a:t>2813 </a:t>
            </a:r>
            <a:r>
              <a:rPr lang="uk-UA" sz="1600" b="1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</a:rPr>
              <a:t>М2</a:t>
            </a:r>
            <a:endParaRPr lang="uk-UA" sz="1600" b="1" kern="1200" cap="all" dirty="0">
              <a:ln w="0"/>
              <a:gradFill flip="none">
                <a:gsLst>
                  <a:gs pos="0">
                    <a:srgbClr val="C00000"/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latin typeface="Arial Black" pitchFamily="34" charset="0"/>
              <a:ea typeface="+mn-ea"/>
              <a:cs typeface="Arial" charset="0"/>
            </a:endParaRPr>
          </a:p>
        </p:txBody>
      </p: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C741E495-075C-37DA-8A16-7A073ECA9BF5}"/>
              </a:ext>
            </a:extLst>
          </p:cNvPr>
          <p:cNvGrpSpPr/>
          <p:nvPr/>
        </p:nvGrpSpPr>
        <p:grpSpPr>
          <a:xfrm>
            <a:off x="-49634" y="980728"/>
            <a:ext cx="9128150" cy="4407578"/>
            <a:chOff x="-38739" y="980728"/>
            <a:chExt cx="9128150" cy="4407578"/>
          </a:xfrm>
        </p:grpSpPr>
        <p:grpSp>
          <p:nvGrpSpPr>
            <p:cNvPr id="17" name="Группа 16">
              <a:extLst>
                <a:ext uri="{FF2B5EF4-FFF2-40B4-BE49-F238E27FC236}">
                  <a16:creationId xmlns:a16="http://schemas.microsoft.com/office/drawing/2014/main" id="{9BA08043-7495-9B3D-BDD8-C95AF2C9D706}"/>
                </a:ext>
              </a:extLst>
            </p:cNvPr>
            <p:cNvGrpSpPr/>
            <p:nvPr/>
          </p:nvGrpSpPr>
          <p:grpSpPr>
            <a:xfrm>
              <a:off x="-38739" y="980728"/>
              <a:ext cx="9128150" cy="1872208"/>
              <a:chOff x="0" y="2996952"/>
              <a:chExt cx="9128150" cy="2448272"/>
            </a:xfrm>
          </p:grpSpPr>
          <p:pic>
            <p:nvPicPr>
              <p:cNvPr id="9" name="Рисунок 8">
                <a:extLst>
                  <a:ext uri="{FF2B5EF4-FFF2-40B4-BE49-F238E27FC236}">
                    <a16:creationId xmlns:a16="http://schemas.microsoft.com/office/drawing/2014/main" id="{2DAEC0E8-1D96-918A-7E12-F15CCFB3E9A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2996952"/>
                <a:ext cx="9105900" cy="2448272"/>
              </a:xfrm>
              <a:prstGeom prst="rect">
                <a:avLst/>
              </a:prstGeom>
            </p:spPr>
          </p:pic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3F67FEED-05B8-3A70-37AD-4584E17020A2}"/>
                  </a:ext>
                </a:extLst>
              </p:cNvPr>
              <p:cNvSpPr/>
              <p:nvPr/>
            </p:nvSpPr>
            <p:spPr bwMode="auto">
              <a:xfrm>
                <a:off x="7933099" y="3114221"/>
                <a:ext cx="1195051" cy="576065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2000" b="0" i="0" u="none" strike="noStrike" cap="none" normalizeH="0" baseline="0" dirty="0">
                    <a:ln>
                      <a:noFill/>
                    </a:ln>
                    <a:effectLst/>
                    <a:latin typeface="Arial" charset="0"/>
                  </a:rPr>
                  <a:t>Рентген</a:t>
                </a:r>
                <a:endParaRPr kumimoji="0" lang="ru-RU" sz="20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14" name="Полилиния: фигура 13">
                <a:extLst>
                  <a:ext uri="{FF2B5EF4-FFF2-40B4-BE49-F238E27FC236}">
                    <a16:creationId xmlns:a16="http://schemas.microsoft.com/office/drawing/2014/main" id="{7A1F95BD-2FC7-1EDC-5FD6-D01F78D6DACB}"/>
                  </a:ext>
                </a:extLst>
              </p:cNvPr>
              <p:cNvSpPr/>
              <p:nvPr/>
            </p:nvSpPr>
            <p:spPr bwMode="auto">
              <a:xfrm>
                <a:off x="6229350" y="3105150"/>
                <a:ext cx="2819400" cy="1419225"/>
              </a:xfrm>
              <a:custGeom>
                <a:avLst/>
                <a:gdLst>
                  <a:gd name="connsiteX0" fmla="*/ 9525 w 2819400"/>
                  <a:gd name="connsiteY0" fmla="*/ 19050 h 1419225"/>
                  <a:gd name="connsiteX1" fmla="*/ 0 w 2819400"/>
                  <a:gd name="connsiteY1" fmla="*/ 1419225 h 1419225"/>
                  <a:gd name="connsiteX2" fmla="*/ 1971675 w 2819400"/>
                  <a:gd name="connsiteY2" fmla="*/ 1419225 h 1419225"/>
                  <a:gd name="connsiteX3" fmla="*/ 1981200 w 2819400"/>
                  <a:gd name="connsiteY3" fmla="*/ 1171575 h 1419225"/>
                  <a:gd name="connsiteX4" fmla="*/ 2819400 w 2819400"/>
                  <a:gd name="connsiteY4" fmla="*/ 1162050 h 1419225"/>
                  <a:gd name="connsiteX5" fmla="*/ 2800350 w 2819400"/>
                  <a:gd name="connsiteY5" fmla="*/ 571500 h 1419225"/>
                  <a:gd name="connsiteX6" fmla="*/ 1685925 w 2819400"/>
                  <a:gd name="connsiteY6" fmla="*/ 581025 h 1419225"/>
                  <a:gd name="connsiteX7" fmla="*/ 1676400 w 2819400"/>
                  <a:gd name="connsiteY7" fmla="*/ 0 h 1419225"/>
                  <a:gd name="connsiteX8" fmla="*/ 9525 w 2819400"/>
                  <a:gd name="connsiteY8" fmla="*/ 19050 h 1419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19400" h="1419225">
                    <a:moveTo>
                      <a:pt x="9525" y="19050"/>
                    </a:moveTo>
                    <a:lnTo>
                      <a:pt x="0" y="1419225"/>
                    </a:lnTo>
                    <a:lnTo>
                      <a:pt x="1971675" y="1419225"/>
                    </a:lnTo>
                    <a:lnTo>
                      <a:pt x="1981200" y="1171575"/>
                    </a:lnTo>
                    <a:lnTo>
                      <a:pt x="2819400" y="1162050"/>
                    </a:lnTo>
                    <a:lnTo>
                      <a:pt x="2800350" y="571500"/>
                    </a:lnTo>
                    <a:lnTo>
                      <a:pt x="1685925" y="581025"/>
                    </a:lnTo>
                    <a:lnTo>
                      <a:pt x="1676400" y="0"/>
                    </a:lnTo>
                    <a:lnTo>
                      <a:pt x="9525" y="19050"/>
                    </a:ln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Лабораторія</a:t>
                </a:r>
                <a:endParaRPr kumimoji="0" lang="ru-RU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5" name="Полилиния: фигура 14">
                <a:extLst>
                  <a:ext uri="{FF2B5EF4-FFF2-40B4-BE49-F238E27FC236}">
                    <a16:creationId xmlns:a16="http://schemas.microsoft.com/office/drawing/2014/main" id="{4B8B016E-8E2F-7306-67E3-2582E396745B}"/>
                  </a:ext>
                </a:extLst>
              </p:cNvPr>
              <p:cNvSpPr/>
              <p:nvPr/>
            </p:nvSpPr>
            <p:spPr bwMode="auto">
              <a:xfrm>
                <a:off x="657225" y="4143374"/>
                <a:ext cx="7029450" cy="1123950"/>
              </a:xfrm>
              <a:custGeom>
                <a:avLst/>
                <a:gdLst>
                  <a:gd name="connsiteX0" fmla="*/ 0 w 7029450"/>
                  <a:gd name="connsiteY0" fmla="*/ 0 h 1123950"/>
                  <a:gd name="connsiteX1" fmla="*/ 5514975 w 7029450"/>
                  <a:gd name="connsiteY1" fmla="*/ 0 h 1123950"/>
                  <a:gd name="connsiteX2" fmla="*/ 5514975 w 7029450"/>
                  <a:gd name="connsiteY2" fmla="*/ 466725 h 1123950"/>
                  <a:gd name="connsiteX3" fmla="*/ 7029450 w 7029450"/>
                  <a:gd name="connsiteY3" fmla="*/ 457200 h 1123950"/>
                  <a:gd name="connsiteX4" fmla="*/ 7029450 w 7029450"/>
                  <a:gd name="connsiteY4" fmla="*/ 1123950 h 1123950"/>
                  <a:gd name="connsiteX5" fmla="*/ 9525 w 7029450"/>
                  <a:gd name="connsiteY5" fmla="*/ 1114425 h 1123950"/>
                  <a:gd name="connsiteX6" fmla="*/ 0 w 7029450"/>
                  <a:gd name="connsiteY6" fmla="*/ 0 h 1123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029450" h="1123950">
                    <a:moveTo>
                      <a:pt x="0" y="0"/>
                    </a:moveTo>
                    <a:lnTo>
                      <a:pt x="5514975" y="0"/>
                    </a:lnTo>
                    <a:lnTo>
                      <a:pt x="5514975" y="466725"/>
                    </a:lnTo>
                    <a:lnTo>
                      <a:pt x="7029450" y="457200"/>
                    </a:lnTo>
                    <a:lnTo>
                      <a:pt x="7029450" y="1123950"/>
                    </a:lnTo>
                    <a:lnTo>
                      <a:pt x="9525" y="111442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Жіноча консультація</a:t>
                </a:r>
                <a:endParaRPr kumimoji="0" lang="ru-RU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A911F9AF-6E9A-EDE8-30A9-B2A7DA4D9914}"/>
                  </a:ext>
                </a:extLst>
              </p:cNvPr>
              <p:cNvSpPr/>
              <p:nvPr/>
            </p:nvSpPr>
            <p:spPr bwMode="auto">
              <a:xfrm>
                <a:off x="539552" y="3068960"/>
                <a:ext cx="5632648" cy="1008112"/>
              </a:xfrm>
              <a:prstGeom prst="rect">
                <a:avLst/>
              </a:prstGeom>
              <a:solidFill>
                <a:schemeClr val="bg1">
                  <a:alpha val="51000"/>
                </a:schemeClr>
              </a:solidFill>
              <a:ln>
                <a:noFill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D9D67EA-4D64-F6A2-AE23-EFEE19AA91C7}"/>
                </a:ext>
              </a:extLst>
            </p:cNvPr>
            <p:cNvSpPr txBox="1"/>
            <p:nvPr/>
          </p:nvSpPr>
          <p:spPr>
            <a:xfrm>
              <a:off x="539551" y="1115452"/>
              <a:ext cx="34672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Перший поверх: 923 м2</a:t>
              </a:r>
              <a:endParaRPr lang="ru-RU" dirty="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58F5C7D-CC3C-238C-6056-A8CC05283BCC}"/>
                </a:ext>
              </a:extLst>
            </p:cNvPr>
            <p:cNvSpPr txBox="1"/>
            <p:nvPr/>
          </p:nvSpPr>
          <p:spPr>
            <a:xfrm>
              <a:off x="506195" y="3171763"/>
              <a:ext cx="37068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Другий поверх: 944 м2</a:t>
              </a:r>
              <a:endParaRPr lang="ru-RU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B6623181-AEED-0E71-E63D-2F3347D1201E}"/>
                </a:ext>
              </a:extLst>
            </p:cNvPr>
            <p:cNvSpPr txBox="1"/>
            <p:nvPr/>
          </p:nvSpPr>
          <p:spPr>
            <a:xfrm>
              <a:off x="539551" y="5018974"/>
              <a:ext cx="32512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Третій поверх: 946 м2 </a:t>
              </a:r>
              <a:endParaRPr lang="ru-RU" dirty="0"/>
            </a:p>
          </p:txBody>
        </p:sp>
      </p:grp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AD5A7BC-B7FC-7576-5982-3E3CAF98FD46}"/>
              </a:ext>
            </a:extLst>
          </p:cNvPr>
          <p:cNvSpPr/>
          <p:nvPr/>
        </p:nvSpPr>
        <p:spPr>
          <a:xfrm>
            <a:off x="4427985" y="1857403"/>
            <a:ext cx="1590198" cy="506585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Діагостичнийцентр</a:t>
            </a:r>
            <a:endParaRPr lang="ru-UA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62252909"/>
      </p:ext>
    </p:extLst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</p:spPr>
        <p:txBody>
          <a:bodyPr/>
          <a:lstStyle/>
          <a:p>
            <a:pPr algn="ctr"/>
            <a:br>
              <a:rPr lang="uk-UA" sz="1800" b="1" kern="120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Arial Black" pitchFamily="34" charset="0"/>
                <a:ea typeface="+mn-ea"/>
                <a:cs typeface="Arial" charset="0"/>
              </a:rPr>
            </a:br>
            <a:r>
              <a:rPr lang="uk-UA" sz="1800" b="1" kern="120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Arial Black" pitchFamily="34" charset="0"/>
                <a:ea typeface="+mn-ea"/>
                <a:cs typeface="Arial" charset="0"/>
              </a:rPr>
              <a:t>Поетапна реалізація стратегії розвитку</a:t>
            </a:r>
            <a:br>
              <a:rPr lang="uk-UA" sz="1800" b="1" kern="120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Arial Black" pitchFamily="34" charset="0"/>
                <a:ea typeface="+mn-ea"/>
                <a:cs typeface="Arial" charset="0"/>
              </a:rPr>
            </a:br>
            <a:r>
              <a:rPr lang="uk-UA" sz="1800" b="1" kern="120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Arial Black" pitchFamily="34" charset="0"/>
                <a:ea typeface="+mn-ea"/>
                <a:cs typeface="Arial" charset="0"/>
              </a:rPr>
              <a:t> КНП «ВМКЛ «ЦМ</a:t>
            </a:r>
            <a:r>
              <a:rPr lang="uk-UA" sz="1400" b="1" kern="120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Arial Black" pitchFamily="34" charset="0"/>
                <a:ea typeface="+mn-ea"/>
                <a:cs typeface="Arial" charset="0"/>
              </a:rPr>
              <a:t>ТА</a:t>
            </a:r>
            <a:r>
              <a:rPr lang="uk-UA" sz="1800" b="1" kern="1200" cap="all" dirty="0">
                <a:ln w="0"/>
                <a:gradFill flip="none">
                  <a:gsLst>
                    <a:gs pos="0">
                      <a:srgbClr val="C0000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Arial Black" pitchFamily="34" charset="0"/>
                <a:ea typeface="+mn-ea"/>
                <a:cs typeface="Arial" charset="0"/>
              </a:rPr>
              <a:t>Д»</a:t>
            </a:r>
            <a:endParaRPr lang="ru-RU" sz="1800" b="1" kern="1200" cap="all" dirty="0">
              <a:ln w="0"/>
              <a:gradFill flip="none">
                <a:gsLst>
                  <a:gs pos="0">
                    <a:srgbClr val="C00000"/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/>
              <a:latin typeface="Arial Black" pitchFamily="34" charset="0"/>
              <a:ea typeface="+mn-ea"/>
              <a:cs typeface="Arial" charset="0"/>
            </a:endParaRPr>
          </a:p>
        </p:txBody>
      </p:sp>
      <p:sp>
        <p:nvSpPr>
          <p:cNvPr id="12" name="Загнутый угол 11"/>
          <p:cNvSpPr/>
          <p:nvPr/>
        </p:nvSpPr>
        <p:spPr bwMode="auto">
          <a:xfrm>
            <a:off x="7143768" y="715961"/>
            <a:ext cx="1785600" cy="366455"/>
          </a:xfrm>
          <a:prstGeom prst="foldedCorner">
            <a:avLst>
              <a:gd name="adj" fmla="val 2634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eaLnBrk="1" latinLnBrk="0" hangingPunct="1">
              <a:lnSpc>
                <a:spcPct val="100000"/>
              </a:lnSpc>
              <a:buClrTx/>
              <a:buSzTx/>
              <a:tabLst/>
            </a:pPr>
            <a:r>
              <a:rPr lang="uk-UA" sz="2200" b="1" i="0" dirty="0">
                <a:ln w="1905"/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2023 рік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5576" y="578331"/>
            <a:ext cx="106245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1700" b="1" i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rgbClr val="FF0000"/>
                  </a:gs>
                  <a:gs pos="100000">
                    <a:schemeClr val="bg2">
                      <a:lumMod val="50000"/>
                    </a:schemeClr>
                  </a:gs>
                </a:gsLst>
                <a:lin ang="5400000"/>
              </a:gra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uk-UA" sz="1700" b="1" i="0" dirty="0">
                <a:ln w="1905"/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КРОК</a:t>
            </a:r>
            <a:r>
              <a:rPr lang="en-US" sz="1700" b="1" i="0" dirty="0">
                <a:ln w="1905"/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 I</a:t>
            </a:r>
            <a:endParaRPr lang="uk-UA" b="1" dirty="0">
              <a:solidFill>
                <a:srgbClr val="0070C0"/>
              </a:solidFill>
              <a:effectLst/>
            </a:endParaRPr>
          </a:p>
        </p:txBody>
      </p:sp>
      <p:sp>
        <p:nvSpPr>
          <p:cNvPr id="21" name="Штриховая стрелка вправо 20"/>
          <p:cNvSpPr/>
          <p:nvPr/>
        </p:nvSpPr>
        <p:spPr bwMode="auto">
          <a:xfrm>
            <a:off x="142844" y="1357298"/>
            <a:ext cx="357190" cy="357190"/>
          </a:xfrm>
          <a:prstGeom prst="stripedRightArrow">
            <a:avLst>
              <a:gd name="adj1" fmla="val 44207"/>
              <a:gd name="adj2" fmla="val 4665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endParaRPr lang="uk-UA" sz="3600" b="1" i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 bwMode="auto">
          <a:xfrm>
            <a:off x="642910" y="1101274"/>
            <a:ext cx="8297577" cy="715962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1350" b="1" i="0" dirty="0">
                <a:ln w="1905"/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Завершення капітального ремонту приміщень четвертого поверху пологового будинку </a:t>
            </a:r>
          </a:p>
          <a:p>
            <a:r>
              <a:rPr lang="uk-UA" sz="1350" b="1" i="0" dirty="0">
                <a:ln w="1905"/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 адресою: вулиця Синьоводська,142 для функціонування відділення сумісного </a:t>
            </a:r>
          </a:p>
          <a:p>
            <a:r>
              <a:rPr lang="uk-UA" sz="1350" b="1" i="0" dirty="0">
                <a:ln w="1905"/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перебування матері та новонародженого.</a:t>
            </a:r>
          </a:p>
        </p:txBody>
      </p:sp>
      <p:grpSp>
        <p:nvGrpSpPr>
          <p:cNvPr id="27" name="Группа 26"/>
          <p:cNvGrpSpPr/>
          <p:nvPr/>
        </p:nvGrpSpPr>
        <p:grpSpPr>
          <a:xfrm>
            <a:off x="6976275" y="6138859"/>
            <a:ext cx="2048811" cy="785812"/>
            <a:chOff x="6976275" y="6138859"/>
            <a:chExt cx="2048811" cy="785812"/>
          </a:xfrm>
        </p:grpSpPr>
        <p:pic>
          <p:nvPicPr>
            <p:cNvPr id="30" name="Рисунок 10" descr="Untitled-11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596336" y="6373831"/>
              <a:ext cx="1428750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Рисунок 11" descr="Untitled-1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976275" y="6138859"/>
              <a:ext cx="962025" cy="785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" name="Скругленный прямоугольник 15"/>
          <p:cNvSpPr/>
          <p:nvPr/>
        </p:nvSpPr>
        <p:spPr bwMode="auto">
          <a:xfrm>
            <a:off x="642910" y="2355504"/>
            <a:ext cx="8297577" cy="528296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2000" dirty="0">
                <a:solidFill>
                  <a:schemeClr val="tx1">
                    <a:lumMod val="50000"/>
                  </a:schemeClr>
                </a:solidFill>
                <a:effectLst/>
              </a:rPr>
              <a:t> </a:t>
            </a:r>
            <a:r>
              <a:rPr lang="uk-UA" sz="1350" b="1" i="0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Розміщення кабінетів</a:t>
            </a:r>
            <a:r>
              <a:rPr lang="uk-UA" sz="1400" b="1" i="0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sz="1350" b="1" i="0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жіночої консультації №2 на базі першого поверху будівлі </a:t>
            </a:r>
          </a:p>
          <a:p>
            <a:r>
              <a:rPr lang="uk-UA" sz="1350" b="1" i="0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по вулиці Коцюбинського,50</a:t>
            </a:r>
            <a:endParaRPr lang="uk-UA" sz="1350" b="1" i="0" dirty="0">
              <a:ln w="1905"/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с двумя скругленными противолежащими углами 17"/>
          <p:cNvSpPr/>
          <p:nvPr/>
        </p:nvSpPr>
        <p:spPr bwMode="auto">
          <a:xfrm>
            <a:off x="1968593" y="1857988"/>
            <a:ext cx="6960775" cy="546478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C00000"/>
            </a:solidFill>
          </a:ln>
          <a:effectLst>
            <a:outerShdw sx="1000" sy="1000" algn="ctr" rotWithShape="0">
              <a:srgbClr val="000000"/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uk-UA" sz="1200" b="1" dirty="0">
              <a:ln w="1905"/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endParaRPr lang="uk-UA" sz="1200" b="1" dirty="0">
              <a:ln w="1905"/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1200" b="1" dirty="0">
                <a:ln w="1905"/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Виконано: демонтажні </a:t>
            </a:r>
            <a:r>
              <a:rPr lang="uk-UA" sz="1200" b="1" dirty="0" err="1">
                <a:ln w="1905"/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роботи,штукатурні</a:t>
            </a:r>
            <a:r>
              <a:rPr lang="uk-UA" sz="1200" b="1" dirty="0">
                <a:ln w="1905"/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 роботи( 70%),мурування </a:t>
            </a:r>
            <a:r>
              <a:rPr lang="uk-UA" sz="1200" b="1" dirty="0" err="1">
                <a:ln w="1905"/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стін,перегородок</a:t>
            </a:r>
            <a:r>
              <a:rPr lang="uk-UA" sz="1200" b="1" dirty="0">
                <a:ln w="1905"/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 (40%)</a:t>
            </a:r>
          </a:p>
          <a:p>
            <a:r>
              <a:rPr lang="uk-UA" sz="1200" b="1" dirty="0" err="1">
                <a:ln w="1905"/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Оплачено</a:t>
            </a:r>
            <a:r>
              <a:rPr lang="uk-UA" sz="1200" b="1" dirty="0">
                <a:ln w="1905"/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 ВМТГ – 1054,9 </a:t>
            </a:r>
            <a:r>
              <a:rPr lang="uk-UA" sz="1200" b="1" dirty="0" err="1">
                <a:ln w="1905"/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т.грн</a:t>
            </a:r>
            <a:r>
              <a:rPr lang="uk-UA" sz="1200" b="1" dirty="0">
                <a:ln w="1905"/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 власні  - 450,0 </a:t>
            </a:r>
            <a:r>
              <a:rPr lang="uk-UA" sz="1200" b="1" dirty="0" err="1">
                <a:ln w="1905"/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т.грн</a:t>
            </a:r>
            <a:endParaRPr lang="uk-UA" sz="1200" b="1" dirty="0">
              <a:ln w="1905"/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1200" b="1" i="0" dirty="0">
                <a:ln w="1905"/>
                <a:gradFill>
                  <a:gsLst>
                    <a:gs pos="0">
                      <a:srgbClr val="FF0000"/>
                    </a:gs>
                    <a:gs pos="39999">
                      <a:schemeClr val="accent2">
                        <a:lumMod val="50000"/>
                      </a:schemeClr>
                    </a:gs>
                    <a:gs pos="70000">
                      <a:srgbClr val="FF0000"/>
                    </a:gs>
                    <a:gs pos="8800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  <a:effectLst/>
              </a:rPr>
              <a:t>Необхідно: ВМТГ 15000,0 </a:t>
            </a:r>
            <a:r>
              <a:rPr lang="uk-UA" sz="1200" b="1" i="0" dirty="0" err="1">
                <a:ln w="1905"/>
                <a:gradFill>
                  <a:gsLst>
                    <a:gs pos="0">
                      <a:srgbClr val="FF0000"/>
                    </a:gs>
                    <a:gs pos="39999">
                      <a:schemeClr val="accent2">
                        <a:lumMod val="50000"/>
                      </a:schemeClr>
                    </a:gs>
                    <a:gs pos="70000">
                      <a:srgbClr val="FF0000"/>
                    </a:gs>
                    <a:gs pos="8800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  <a:effectLst/>
              </a:rPr>
              <a:t>т.грн</a:t>
            </a:r>
            <a:r>
              <a:rPr lang="uk-UA" sz="1200" b="1" i="0" dirty="0">
                <a:ln w="1905"/>
                <a:gradFill>
                  <a:gsLst>
                    <a:gs pos="0">
                      <a:srgbClr val="FF0000"/>
                    </a:gs>
                    <a:gs pos="39999">
                      <a:schemeClr val="accent2">
                        <a:lumMod val="50000"/>
                      </a:schemeClr>
                    </a:gs>
                    <a:gs pos="70000">
                      <a:srgbClr val="FF0000"/>
                    </a:gs>
                    <a:gs pos="8800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  <a:effectLst/>
              </a:rPr>
              <a:t>; власні – 500,0 </a:t>
            </a:r>
            <a:r>
              <a:rPr lang="uk-UA" sz="1200" b="1" i="0" dirty="0" err="1">
                <a:ln w="1905"/>
                <a:gradFill>
                  <a:gsLst>
                    <a:gs pos="0">
                      <a:srgbClr val="FF0000"/>
                    </a:gs>
                    <a:gs pos="39999">
                      <a:schemeClr val="accent2">
                        <a:lumMod val="50000"/>
                      </a:schemeClr>
                    </a:gs>
                    <a:gs pos="70000">
                      <a:srgbClr val="FF0000"/>
                    </a:gs>
                    <a:gs pos="8800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  <a:effectLst/>
              </a:rPr>
              <a:t>т.грн</a:t>
            </a:r>
            <a:endParaRPr lang="uk-UA" sz="1200" b="1" i="0" dirty="0">
              <a:ln w="1905"/>
              <a:gradFill>
                <a:gsLst>
                  <a:gs pos="0">
                    <a:srgbClr val="FF0000"/>
                  </a:gs>
                  <a:gs pos="39999">
                    <a:schemeClr val="accent2">
                      <a:lumMod val="50000"/>
                    </a:schemeClr>
                  </a:gs>
                  <a:gs pos="70000">
                    <a:srgbClr val="FF0000"/>
                  </a:gs>
                  <a:gs pos="88000">
                    <a:srgbClr val="C00000"/>
                  </a:gs>
                  <a:gs pos="100000">
                    <a:srgbClr val="C00000"/>
                  </a:gs>
                </a:gsLst>
                <a:lin ang="5400000" scaled="0"/>
              </a:gradFill>
              <a:effectLst/>
            </a:endParaRPr>
          </a:p>
          <a:p>
            <a:r>
              <a:rPr lang="uk-UA" sz="1200" b="1" i="0" dirty="0">
                <a:ln w="1905"/>
                <a:gradFill>
                  <a:gsLst>
                    <a:gs pos="0">
                      <a:srgbClr val="FF0000"/>
                    </a:gs>
                    <a:gs pos="39999">
                      <a:schemeClr val="accent2">
                        <a:lumMod val="50000"/>
                      </a:schemeClr>
                    </a:gs>
                    <a:gs pos="70000">
                      <a:srgbClr val="FF0000"/>
                    </a:gs>
                    <a:gs pos="8800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</a:rPr>
              <a:t>                                 </a:t>
            </a:r>
            <a:endParaRPr lang="uk-UA" sz="1200" b="1" i="0" dirty="0">
              <a:ln w="1905"/>
              <a:gradFill>
                <a:gsLst>
                  <a:gs pos="0">
                    <a:srgbClr val="FF0000"/>
                  </a:gs>
                  <a:gs pos="39999">
                    <a:schemeClr val="accent2">
                      <a:lumMod val="50000"/>
                    </a:schemeClr>
                  </a:gs>
                  <a:gs pos="70000">
                    <a:srgbClr val="FF0000"/>
                  </a:gs>
                  <a:gs pos="88000">
                    <a:srgbClr val="C00000"/>
                  </a:gs>
                  <a:gs pos="100000">
                    <a:srgbClr val="C00000"/>
                  </a:gs>
                </a:gsLst>
                <a:lin ang="5400000" scaled="0"/>
              </a:gradFill>
              <a:effectLst/>
            </a:endParaRPr>
          </a:p>
          <a:p>
            <a:r>
              <a:rPr lang="uk-UA" sz="1200" b="1" dirty="0">
                <a:ln w="1905"/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endParaRPr lang="uk-UA" sz="1200" b="1" i="0" dirty="0">
              <a:ln w="1905"/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 bwMode="auto">
          <a:xfrm>
            <a:off x="638431" y="4416042"/>
            <a:ext cx="8328446" cy="617118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1350" b="1" i="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Доо</a:t>
            </a:r>
            <a:r>
              <a:rPr lang="uk-UA" sz="1350" b="1" i="0" dirty="0" err="1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снащення</a:t>
            </a:r>
            <a:r>
              <a:rPr lang="uk-UA" sz="1350" b="1" i="0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медичним обладнанням (цифрові </a:t>
            </a:r>
            <a:r>
              <a:rPr lang="uk-UA" sz="1350" b="1" i="0" dirty="0" err="1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кольпоскопи</a:t>
            </a:r>
            <a:r>
              <a:rPr lang="uk-UA" sz="1350" b="1" i="0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аналізатор</a:t>
            </a:r>
            <a:r>
              <a:rPr lang="en-US" sz="1350" b="1" i="0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350" b="1" i="0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електролітів, </a:t>
            </a:r>
          </a:p>
          <a:p>
            <a:r>
              <a:rPr lang="uk-UA" sz="1350" b="1" i="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uk-UA" sz="1350" b="1" i="0" dirty="0" err="1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оагулометр</a:t>
            </a:r>
            <a:r>
              <a:rPr lang="uk-UA" sz="1350" b="1" i="0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біохімічний аналізатор), меблі</a:t>
            </a:r>
            <a:endParaRPr lang="uk-UA" sz="1350" b="1" i="0" dirty="0">
              <a:ln w="1905"/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 bwMode="auto">
          <a:xfrm>
            <a:off x="645862" y="2924552"/>
            <a:ext cx="8294625" cy="45785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1350" b="1" i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Розміщення кабінетів  дитячої поліклініки на базі другого поверху будівлі   </a:t>
            </a:r>
          </a:p>
          <a:p>
            <a:r>
              <a:rPr lang="uk-UA" sz="1350" b="1" i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вулиці Коцюбинського,50</a:t>
            </a:r>
            <a:endParaRPr lang="uk-UA" sz="1350" b="1" i="0" dirty="0">
              <a:ln w="1905"/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рямоугольник с двумя скругленными противолежащими углами 28"/>
          <p:cNvSpPr/>
          <p:nvPr/>
        </p:nvSpPr>
        <p:spPr bwMode="auto">
          <a:xfrm>
            <a:off x="5164781" y="5080791"/>
            <a:ext cx="3764588" cy="4484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C00000"/>
            </a:solidFill>
          </a:ln>
          <a:effectLst>
            <a:outerShdw sx="1000" sy="1000" algn="ctr" rotWithShape="0">
              <a:srgbClr val="000000"/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uk-UA" sz="1200" b="1" i="0" dirty="0">
              <a:ln w="1905"/>
              <a:gradFill>
                <a:gsLst>
                  <a:gs pos="0">
                    <a:srgbClr val="FF0000"/>
                  </a:gs>
                  <a:gs pos="39999">
                    <a:schemeClr val="accent2">
                      <a:lumMod val="50000"/>
                    </a:schemeClr>
                  </a:gs>
                  <a:gs pos="70000">
                    <a:srgbClr val="FF0000"/>
                  </a:gs>
                  <a:gs pos="88000">
                    <a:srgbClr val="C00000"/>
                  </a:gs>
                  <a:gs pos="100000">
                    <a:srgbClr val="C00000"/>
                  </a:gs>
                </a:gsLst>
                <a:lin ang="5400000" scaled="0"/>
              </a:gradFill>
            </a:endParaRPr>
          </a:p>
          <a:p>
            <a:endParaRPr lang="uk-UA" sz="1200" b="1" i="0" dirty="0">
              <a:ln w="1905"/>
              <a:gradFill>
                <a:gsLst>
                  <a:gs pos="0">
                    <a:srgbClr val="FF0000"/>
                  </a:gs>
                  <a:gs pos="39999">
                    <a:schemeClr val="accent2">
                      <a:lumMod val="50000"/>
                    </a:schemeClr>
                  </a:gs>
                  <a:gs pos="70000">
                    <a:srgbClr val="FF0000"/>
                  </a:gs>
                  <a:gs pos="88000">
                    <a:srgbClr val="C00000"/>
                  </a:gs>
                  <a:gs pos="100000">
                    <a:srgbClr val="C00000"/>
                  </a:gs>
                </a:gsLst>
                <a:lin ang="5400000" scaled="0"/>
              </a:gradFill>
              <a:effectLst/>
            </a:endParaRPr>
          </a:p>
          <a:p>
            <a:r>
              <a:rPr lang="uk-UA" sz="1200" b="1" i="0" dirty="0">
                <a:ln w="1905"/>
                <a:gradFill>
                  <a:gsLst>
                    <a:gs pos="0">
                      <a:srgbClr val="FF0000"/>
                    </a:gs>
                    <a:gs pos="39999">
                      <a:schemeClr val="accent2">
                        <a:lumMod val="50000"/>
                      </a:schemeClr>
                    </a:gs>
                    <a:gs pos="70000">
                      <a:srgbClr val="FF0000"/>
                    </a:gs>
                    <a:gs pos="8800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  <a:effectLst/>
              </a:rPr>
              <a:t>Орієнтовна вартість: ВМТГ 1700</a:t>
            </a:r>
            <a:r>
              <a:rPr lang="uk-UA" sz="1200" b="1" i="0" dirty="0">
                <a:ln w="1905"/>
                <a:gradFill>
                  <a:gsLst>
                    <a:gs pos="0">
                      <a:srgbClr val="FF0000"/>
                    </a:gs>
                    <a:gs pos="39999">
                      <a:schemeClr val="accent2">
                        <a:lumMod val="50000"/>
                      </a:schemeClr>
                    </a:gs>
                    <a:gs pos="70000">
                      <a:srgbClr val="FF0000"/>
                    </a:gs>
                    <a:gs pos="8800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</a:rPr>
              <a:t>,0</a:t>
            </a:r>
            <a:r>
              <a:rPr lang="uk-UA" sz="1200" b="1" i="0" dirty="0">
                <a:ln w="1905"/>
                <a:gradFill>
                  <a:gsLst>
                    <a:gs pos="0">
                      <a:srgbClr val="FF0000"/>
                    </a:gs>
                    <a:gs pos="39999">
                      <a:schemeClr val="accent2">
                        <a:lumMod val="50000"/>
                      </a:schemeClr>
                    </a:gs>
                    <a:gs pos="70000">
                      <a:srgbClr val="FF0000"/>
                    </a:gs>
                    <a:gs pos="8800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  <a:effectLst/>
              </a:rPr>
              <a:t> </a:t>
            </a:r>
            <a:r>
              <a:rPr lang="uk-UA" sz="1200" b="1" i="0" dirty="0" err="1">
                <a:ln w="1905"/>
                <a:gradFill>
                  <a:gsLst>
                    <a:gs pos="0">
                      <a:srgbClr val="FF0000"/>
                    </a:gs>
                    <a:gs pos="39999">
                      <a:schemeClr val="accent2">
                        <a:lumMod val="50000"/>
                      </a:schemeClr>
                    </a:gs>
                    <a:gs pos="70000">
                      <a:srgbClr val="FF0000"/>
                    </a:gs>
                    <a:gs pos="8800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  <a:effectLst/>
              </a:rPr>
              <a:t>т.грн</a:t>
            </a:r>
            <a:endParaRPr lang="uk-UA" sz="1200" b="1" i="0" dirty="0">
              <a:ln w="1905"/>
              <a:gradFill>
                <a:gsLst>
                  <a:gs pos="0">
                    <a:srgbClr val="FF0000"/>
                  </a:gs>
                  <a:gs pos="39999">
                    <a:schemeClr val="accent2">
                      <a:lumMod val="50000"/>
                    </a:schemeClr>
                  </a:gs>
                  <a:gs pos="70000">
                    <a:srgbClr val="FF0000"/>
                  </a:gs>
                  <a:gs pos="88000">
                    <a:srgbClr val="C00000"/>
                  </a:gs>
                  <a:gs pos="100000">
                    <a:srgbClr val="C00000"/>
                  </a:gs>
                </a:gsLst>
                <a:lin ang="5400000" scaled="0"/>
              </a:gradFill>
              <a:effectLst/>
            </a:endParaRPr>
          </a:p>
          <a:p>
            <a:r>
              <a:rPr lang="uk-UA" sz="1200" b="1" i="0" dirty="0">
                <a:ln w="1905"/>
                <a:gradFill>
                  <a:gsLst>
                    <a:gs pos="0">
                      <a:srgbClr val="FF0000"/>
                    </a:gs>
                    <a:gs pos="39999">
                      <a:schemeClr val="accent2">
                        <a:lumMod val="50000"/>
                      </a:schemeClr>
                    </a:gs>
                    <a:gs pos="70000">
                      <a:srgbClr val="FF0000"/>
                    </a:gs>
                    <a:gs pos="8800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</a:rPr>
              <a:t>                                 власні – 300,0 </a:t>
            </a:r>
            <a:r>
              <a:rPr lang="uk-UA" sz="1200" b="1" i="0" dirty="0" err="1">
                <a:ln w="1905"/>
                <a:gradFill>
                  <a:gsLst>
                    <a:gs pos="0">
                      <a:srgbClr val="FF0000"/>
                    </a:gs>
                    <a:gs pos="39999">
                      <a:schemeClr val="accent2">
                        <a:lumMod val="50000"/>
                      </a:schemeClr>
                    </a:gs>
                    <a:gs pos="70000">
                      <a:srgbClr val="FF0000"/>
                    </a:gs>
                    <a:gs pos="8800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</a:rPr>
              <a:t>т.грн</a:t>
            </a:r>
            <a:endParaRPr lang="uk-UA" sz="1200" b="1" i="0" dirty="0">
              <a:ln w="1905"/>
              <a:gradFill>
                <a:gsLst>
                  <a:gs pos="0">
                    <a:srgbClr val="FF0000"/>
                  </a:gs>
                  <a:gs pos="39999">
                    <a:schemeClr val="accent2">
                      <a:lumMod val="50000"/>
                    </a:schemeClr>
                  </a:gs>
                  <a:gs pos="70000">
                    <a:srgbClr val="FF0000"/>
                  </a:gs>
                  <a:gs pos="88000">
                    <a:srgbClr val="C00000"/>
                  </a:gs>
                  <a:gs pos="100000">
                    <a:srgbClr val="C00000"/>
                  </a:gs>
                </a:gsLst>
                <a:lin ang="5400000" scaled="0"/>
              </a:gradFill>
              <a:effectLst/>
            </a:endParaRPr>
          </a:p>
          <a:p>
            <a:pPr algn="ctr"/>
            <a:endParaRPr lang="uk-UA" sz="1200" b="1" i="0" dirty="0">
              <a:ln w="1905"/>
              <a:gradFill>
                <a:gsLst>
                  <a:gs pos="0">
                    <a:srgbClr val="FF0000"/>
                  </a:gs>
                  <a:gs pos="39999">
                    <a:schemeClr val="accent2">
                      <a:lumMod val="50000"/>
                    </a:schemeClr>
                  </a:gs>
                  <a:gs pos="70000">
                    <a:srgbClr val="FF0000"/>
                  </a:gs>
                  <a:gs pos="88000">
                    <a:srgbClr val="C00000"/>
                  </a:gs>
                  <a:gs pos="100000">
                    <a:srgbClr val="C00000"/>
                  </a:gs>
                </a:gsLst>
                <a:lin ang="5400000" scaled="0"/>
              </a:gradFill>
              <a:effectLst/>
            </a:endParaRPr>
          </a:p>
          <a:p>
            <a:pPr algn="ctr"/>
            <a:endParaRPr lang="uk-UA" sz="1200" b="1" i="0" dirty="0">
              <a:ln w="1905"/>
              <a:gradFill>
                <a:gsLst>
                  <a:gs pos="0">
                    <a:srgbClr val="FF0000"/>
                  </a:gs>
                  <a:gs pos="39999">
                    <a:schemeClr val="accent2">
                      <a:lumMod val="50000"/>
                    </a:schemeClr>
                  </a:gs>
                  <a:gs pos="70000">
                    <a:srgbClr val="FF0000"/>
                  </a:gs>
                  <a:gs pos="88000">
                    <a:srgbClr val="C00000"/>
                  </a:gs>
                  <a:gs pos="100000">
                    <a:srgbClr val="C00000"/>
                  </a:gs>
                </a:gsLst>
                <a:lin ang="5400000" scaled="0"/>
              </a:gradFill>
              <a:effectLst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 bwMode="auto">
          <a:xfrm>
            <a:off x="582241" y="5636114"/>
            <a:ext cx="8365816" cy="573173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1350" b="1" i="0" dirty="0">
                <a:ln w="1905"/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Виготовлення ПКД на капітальний ремонт даху будівлі по вулиці Коцюбинського,50</a:t>
            </a:r>
          </a:p>
          <a:p>
            <a:r>
              <a:rPr lang="uk-UA" sz="1350" b="1" i="0" dirty="0">
                <a:ln w="1905"/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та  ПКД на термомодернізацію фасаду будівлі по вулиці Коцюбинського,50</a:t>
            </a:r>
            <a:endParaRPr lang="uk-UA" sz="1350" b="1" i="0" dirty="0">
              <a:ln w="1905"/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Прямоугольник с двумя скругленными противолежащими углами 31"/>
          <p:cNvSpPr/>
          <p:nvPr/>
        </p:nvSpPr>
        <p:spPr bwMode="auto">
          <a:xfrm>
            <a:off x="5070008" y="6267624"/>
            <a:ext cx="3859360" cy="316256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C00000"/>
            </a:solidFill>
          </a:ln>
          <a:effectLst>
            <a:outerShdw sx="1000" sy="1000" algn="ctr" rotWithShape="0">
              <a:srgbClr val="000000"/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sz="1200" b="1" i="0" dirty="0">
                <a:ln w="1905"/>
                <a:gradFill>
                  <a:gsLst>
                    <a:gs pos="0">
                      <a:srgbClr val="FF0000"/>
                    </a:gs>
                    <a:gs pos="39999">
                      <a:schemeClr val="accent2">
                        <a:lumMod val="50000"/>
                      </a:schemeClr>
                    </a:gs>
                    <a:gs pos="70000">
                      <a:srgbClr val="FF0000"/>
                    </a:gs>
                    <a:gs pos="8800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  <a:effectLst/>
              </a:rPr>
              <a:t>Орієнтовна вартість: ВМТГ –  250,0 т.грн</a:t>
            </a:r>
          </a:p>
        </p:txBody>
      </p:sp>
      <p:sp>
        <p:nvSpPr>
          <p:cNvPr id="33" name="Скругленный прямоугольник 32"/>
          <p:cNvSpPr/>
          <p:nvPr/>
        </p:nvSpPr>
        <p:spPr bwMode="auto">
          <a:xfrm>
            <a:off x="655341" y="3413572"/>
            <a:ext cx="8274027" cy="51345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uk-UA" sz="1350" b="1" i="0" dirty="0">
              <a:ln w="1905"/>
              <a:gradFill>
                <a:gsLst>
                  <a:gs pos="0">
                    <a:schemeClr val="bg2">
                      <a:lumMod val="75000"/>
                    </a:schemeClr>
                  </a:gs>
                  <a:gs pos="78000">
                    <a:srgbClr val="C00000"/>
                  </a:gs>
                  <a:gs pos="100000">
                    <a:srgbClr val="FF0000"/>
                  </a:gs>
                  <a:gs pos="100000">
                    <a:srgbClr val="C00000"/>
                  </a:gs>
                </a:gsLst>
                <a:lin ang="5400000"/>
              </a:gra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uk-UA" sz="1350" b="1" i="0" dirty="0">
                <a:ln w="1905"/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Розширення єдиної медичної інформаційної системи Доктор </a:t>
            </a:r>
            <a:r>
              <a:rPr lang="uk-UA" sz="1350" b="1" i="0" dirty="0" err="1">
                <a:ln w="1905"/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Елекс</a:t>
            </a:r>
            <a:r>
              <a:rPr lang="uk-UA" sz="1350" b="1" i="0" dirty="0">
                <a:ln w="1905"/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 в приміщеннях будівлі </a:t>
            </a:r>
            <a:r>
              <a:rPr lang="uk-UA" sz="1350" b="1" i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</a:t>
            </a:r>
          </a:p>
          <a:p>
            <a:r>
              <a:rPr lang="uk-UA" sz="1350" b="1" i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вулиці Коцюбинського,50</a:t>
            </a:r>
            <a:endParaRPr lang="uk-UA" sz="1350" b="1" i="0" dirty="0">
              <a:ln w="1905"/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1350" b="1" i="0" dirty="0">
                <a:ln w="1905"/>
                <a:gradFill>
                  <a:gsLst>
                    <a:gs pos="0">
                      <a:schemeClr val="bg2">
                        <a:lumMod val="75000"/>
                      </a:schemeClr>
                    </a:gs>
                    <a:gs pos="78000">
                      <a:srgbClr val="C00000"/>
                    </a:gs>
                    <a:gs pos="100000">
                      <a:srgbClr val="FF0000"/>
                    </a:gs>
                    <a:gs pos="100000">
                      <a:srgbClr val="C00000"/>
                    </a:gs>
                  </a:gsLst>
                  <a:lin ang="5400000"/>
                </a:gra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6" name="Штриховая стрелка вправо 35"/>
          <p:cNvSpPr/>
          <p:nvPr/>
        </p:nvSpPr>
        <p:spPr bwMode="auto">
          <a:xfrm>
            <a:off x="158055" y="2404466"/>
            <a:ext cx="357190" cy="357190"/>
          </a:xfrm>
          <a:prstGeom prst="stripedRightArrow">
            <a:avLst>
              <a:gd name="adj1" fmla="val 44207"/>
              <a:gd name="adj2" fmla="val 4665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endParaRPr lang="uk-UA" sz="3600" b="1" i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7" name="Штриховая стрелка вправо 36"/>
          <p:cNvSpPr/>
          <p:nvPr/>
        </p:nvSpPr>
        <p:spPr bwMode="auto">
          <a:xfrm>
            <a:off x="142844" y="5893670"/>
            <a:ext cx="357190" cy="357190"/>
          </a:xfrm>
          <a:prstGeom prst="stripedRightArrow">
            <a:avLst>
              <a:gd name="adj1" fmla="val 44207"/>
              <a:gd name="adj2" fmla="val 4665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endParaRPr lang="uk-UA" sz="3600" b="1" i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8" name="Штриховая стрелка вправо 37"/>
          <p:cNvSpPr/>
          <p:nvPr/>
        </p:nvSpPr>
        <p:spPr bwMode="auto">
          <a:xfrm>
            <a:off x="173466" y="3429000"/>
            <a:ext cx="357190" cy="357190"/>
          </a:xfrm>
          <a:prstGeom prst="stripedRightArrow">
            <a:avLst>
              <a:gd name="adj1" fmla="val 44207"/>
              <a:gd name="adj2" fmla="val 4665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endParaRPr lang="uk-UA" sz="3600" b="1" i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9" name="Штриховая стрелка вправо 38"/>
          <p:cNvSpPr/>
          <p:nvPr/>
        </p:nvSpPr>
        <p:spPr bwMode="auto">
          <a:xfrm>
            <a:off x="177123" y="4612822"/>
            <a:ext cx="357190" cy="357190"/>
          </a:xfrm>
          <a:prstGeom prst="stripedRightArrow">
            <a:avLst>
              <a:gd name="adj1" fmla="val 44207"/>
              <a:gd name="adj2" fmla="val 4665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endParaRPr lang="uk-UA" sz="3600" b="1" i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0" name="Штриховая стрелка вправо 39"/>
          <p:cNvSpPr/>
          <p:nvPr/>
        </p:nvSpPr>
        <p:spPr bwMode="auto">
          <a:xfrm>
            <a:off x="177123" y="2868220"/>
            <a:ext cx="357190" cy="357190"/>
          </a:xfrm>
          <a:prstGeom prst="stripedRightArrow">
            <a:avLst>
              <a:gd name="adj1" fmla="val 44207"/>
              <a:gd name="adj2" fmla="val 4665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endParaRPr lang="uk-UA" sz="3600" b="1" i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" name="Прямоугольник с двумя скругленными противолежащими углами 28">
            <a:extLst>
              <a:ext uri="{FF2B5EF4-FFF2-40B4-BE49-F238E27FC236}">
                <a16:creationId xmlns:a16="http://schemas.microsoft.com/office/drawing/2014/main" id="{74FC6A1A-8F54-5E3A-0EFB-E03F816B8DF0}"/>
              </a:ext>
            </a:extLst>
          </p:cNvPr>
          <p:cNvSpPr/>
          <p:nvPr/>
        </p:nvSpPr>
        <p:spPr bwMode="auto">
          <a:xfrm>
            <a:off x="5233729" y="3984459"/>
            <a:ext cx="3764588" cy="378121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C00000"/>
            </a:solidFill>
          </a:ln>
          <a:effectLst>
            <a:outerShdw sx="1000" sy="1000" algn="ctr" rotWithShape="0">
              <a:srgbClr val="000000"/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uk-UA" sz="1200" b="1" i="0" dirty="0">
              <a:ln w="1905"/>
              <a:gradFill>
                <a:gsLst>
                  <a:gs pos="0">
                    <a:srgbClr val="FF0000"/>
                  </a:gs>
                  <a:gs pos="39999">
                    <a:schemeClr val="accent2">
                      <a:lumMod val="50000"/>
                    </a:schemeClr>
                  </a:gs>
                  <a:gs pos="70000">
                    <a:srgbClr val="FF0000"/>
                  </a:gs>
                  <a:gs pos="88000">
                    <a:srgbClr val="C00000"/>
                  </a:gs>
                  <a:gs pos="100000">
                    <a:srgbClr val="C00000"/>
                  </a:gs>
                </a:gsLst>
                <a:lin ang="5400000" scaled="0"/>
              </a:gradFill>
            </a:endParaRPr>
          </a:p>
          <a:p>
            <a:endParaRPr lang="uk-UA" sz="1200" b="1" i="0" dirty="0">
              <a:ln w="1905"/>
              <a:gradFill>
                <a:gsLst>
                  <a:gs pos="0">
                    <a:srgbClr val="FF0000"/>
                  </a:gs>
                  <a:gs pos="39999">
                    <a:schemeClr val="accent2">
                      <a:lumMod val="50000"/>
                    </a:schemeClr>
                  </a:gs>
                  <a:gs pos="70000">
                    <a:srgbClr val="FF0000"/>
                  </a:gs>
                  <a:gs pos="88000">
                    <a:srgbClr val="C00000"/>
                  </a:gs>
                  <a:gs pos="100000">
                    <a:srgbClr val="C00000"/>
                  </a:gs>
                </a:gsLst>
                <a:lin ang="5400000" scaled="0"/>
              </a:gradFill>
              <a:effectLst/>
            </a:endParaRPr>
          </a:p>
          <a:p>
            <a:r>
              <a:rPr lang="uk-UA" sz="1200" b="1" i="0" dirty="0">
                <a:ln w="1905"/>
                <a:gradFill>
                  <a:gsLst>
                    <a:gs pos="0">
                      <a:srgbClr val="FF0000"/>
                    </a:gs>
                    <a:gs pos="39999">
                      <a:schemeClr val="accent2">
                        <a:lumMod val="50000"/>
                      </a:schemeClr>
                    </a:gs>
                    <a:gs pos="70000">
                      <a:srgbClr val="FF0000"/>
                    </a:gs>
                    <a:gs pos="8800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  <a:effectLst/>
              </a:rPr>
              <a:t>Орієнтовна вартість: ВМТГ 1950</a:t>
            </a:r>
            <a:r>
              <a:rPr lang="uk-UA" sz="1200" b="1" i="0" dirty="0">
                <a:ln w="1905"/>
                <a:gradFill>
                  <a:gsLst>
                    <a:gs pos="0">
                      <a:srgbClr val="FF0000"/>
                    </a:gs>
                    <a:gs pos="39999">
                      <a:schemeClr val="accent2">
                        <a:lumMod val="50000"/>
                      </a:schemeClr>
                    </a:gs>
                    <a:gs pos="70000">
                      <a:srgbClr val="FF0000"/>
                    </a:gs>
                    <a:gs pos="8800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</a:rPr>
              <a:t>,0</a:t>
            </a:r>
            <a:r>
              <a:rPr lang="uk-UA" sz="1200" b="1" i="0" dirty="0">
                <a:ln w="1905"/>
                <a:gradFill>
                  <a:gsLst>
                    <a:gs pos="0">
                      <a:srgbClr val="FF0000"/>
                    </a:gs>
                    <a:gs pos="39999">
                      <a:schemeClr val="accent2">
                        <a:lumMod val="50000"/>
                      </a:schemeClr>
                    </a:gs>
                    <a:gs pos="70000">
                      <a:srgbClr val="FF0000"/>
                    </a:gs>
                    <a:gs pos="8800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  <a:effectLst/>
              </a:rPr>
              <a:t> </a:t>
            </a:r>
            <a:r>
              <a:rPr lang="uk-UA" sz="1200" b="1" i="0" dirty="0" err="1">
                <a:ln w="1905"/>
                <a:gradFill>
                  <a:gsLst>
                    <a:gs pos="0">
                      <a:srgbClr val="FF0000"/>
                    </a:gs>
                    <a:gs pos="39999">
                      <a:schemeClr val="accent2">
                        <a:lumMod val="50000"/>
                      </a:schemeClr>
                    </a:gs>
                    <a:gs pos="70000">
                      <a:srgbClr val="FF0000"/>
                    </a:gs>
                    <a:gs pos="8800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  <a:effectLst/>
              </a:rPr>
              <a:t>т.грн</a:t>
            </a:r>
            <a:endParaRPr lang="uk-UA" sz="1200" b="1" i="0" dirty="0">
              <a:ln w="1905"/>
              <a:gradFill>
                <a:gsLst>
                  <a:gs pos="0">
                    <a:srgbClr val="FF0000"/>
                  </a:gs>
                  <a:gs pos="39999">
                    <a:schemeClr val="accent2">
                      <a:lumMod val="50000"/>
                    </a:schemeClr>
                  </a:gs>
                  <a:gs pos="70000">
                    <a:srgbClr val="FF0000"/>
                  </a:gs>
                  <a:gs pos="88000">
                    <a:srgbClr val="C00000"/>
                  </a:gs>
                  <a:gs pos="100000">
                    <a:srgbClr val="C00000"/>
                  </a:gs>
                </a:gsLst>
                <a:lin ang="5400000" scaled="0"/>
              </a:gradFill>
              <a:effectLst/>
            </a:endParaRPr>
          </a:p>
          <a:p>
            <a:r>
              <a:rPr lang="uk-UA" sz="1200" b="1" i="0" dirty="0">
                <a:ln w="1905"/>
                <a:gradFill>
                  <a:gsLst>
                    <a:gs pos="0">
                      <a:srgbClr val="FF0000"/>
                    </a:gs>
                    <a:gs pos="39999">
                      <a:schemeClr val="accent2">
                        <a:lumMod val="50000"/>
                      </a:schemeClr>
                    </a:gs>
                    <a:gs pos="70000">
                      <a:srgbClr val="FF0000"/>
                    </a:gs>
                    <a:gs pos="8800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</a:rPr>
              <a:t>                                 </a:t>
            </a:r>
            <a:endParaRPr lang="uk-UA" sz="1200" b="1" i="0" dirty="0">
              <a:ln w="1905"/>
              <a:gradFill>
                <a:gsLst>
                  <a:gs pos="0">
                    <a:srgbClr val="FF0000"/>
                  </a:gs>
                  <a:gs pos="39999">
                    <a:schemeClr val="accent2">
                      <a:lumMod val="50000"/>
                    </a:schemeClr>
                  </a:gs>
                  <a:gs pos="70000">
                    <a:srgbClr val="FF0000"/>
                  </a:gs>
                  <a:gs pos="88000">
                    <a:srgbClr val="C00000"/>
                  </a:gs>
                  <a:gs pos="100000">
                    <a:srgbClr val="C00000"/>
                  </a:gs>
                </a:gsLst>
                <a:lin ang="5400000" scaled="0"/>
              </a:gradFill>
              <a:effectLst/>
            </a:endParaRPr>
          </a:p>
          <a:p>
            <a:pPr algn="ctr"/>
            <a:endParaRPr lang="uk-UA" sz="1200" b="1" i="0" dirty="0">
              <a:ln w="1905"/>
              <a:gradFill>
                <a:gsLst>
                  <a:gs pos="0">
                    <a:srgbClr val="FF0000"/>
                  </a:gs>
                  <a:gs pos="39999">
                    <a:schemeClr val="accent2">
                      <a:lumMod val="50000"/>
                    </a:schemeClr>
                  </a:gs>
                  <a:gs pos="70000">
                    <a:srgbClr val="FF0000"/>
                  </a:gs>
                  <a:gs pos="88000">
                    <a:srgbClr val="C00000"/>
                  </a:gs>
                  <a:gs pos="100000">
                    <a:srgbClr val="C00000"/>
                  </a:gs>
                </a:gsLst>
                <a:lin ang="5400000" scaled="0"/>
              </a:gradFill>
              <a:effectLst/>
            </a:endParaRPr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0454" y="336172"/>
            <a:ext cx="1643074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uk-UA" sz="2000" i="0" dirty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Крок</a:t>
            </a:r>
            <a:r>
              <a:rPr lang="en-US" sz="2000" i="0" dirty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  <a:r>
              <a:rPr lang="uk-UA" sz="2000" i="0" dirty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</a:p>
        </p:txBody>
      </p:sp>
      <p:grpSp>
        <p:nvGrpSpPr>
          <p:cNvPr id="16" name="Группа 15"/>
          <p:cNvGrpSpPr/>
          <p:nvPr/>
        </p:nvGrpSpPr>
        <p:grpSpPr>
          <a:xfrm>
            <a:off x="6976275" y="6138859"/>
            <a:ext cx="2048811" cy="785812"/>
            <a:chOff x="6976275" y="6138859"/>
            <a:chExt cx="2048811" cy="785812"/>
          </a:xfrm>
        </p:grpSpPr>
        <p:pic>
          <p:nvPicPr>
            <p:cNvPr id="19" name="Рисунок 10" descr="Untitled-11.pn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596336" y="6373831"/>
              <a:ext cx="1428750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Рисунок 11" descr="Untitled-1.png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976275" y="6138859"/>
              <a:ext cx="962025" cy="785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Загнутый угол 4"/>
          <p:cNvSpPr/>
          <p:nvPr/>
        </p:nvSpPr>
        <p:spPr bwMode="auto">
          <a:xfrm>
            <a:off x="6948264" y="655682"/>
            <a:ext cx="1928476" cy="427276"/>
          </a:xfrm>
          <a:prstGeom prst="foldedCorner">
            <a:avLst>
              <a:gd name="adj" fmla="val 2634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eaLnBrk="1" latinLnBrk="0" hangingPunct="1">
              <a:lnSpc>
                <a:spcPct val="100000"/>
              </a:lnSpc>
              <a:buClrTx/>
              <a:buSzTx/>
              <a:tabLst/>
            </a:pPr>
            <a:endParaRPr lang="uk-UA" sz="2200" b="1" i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60232" y="632882"/>
            <a:ext cx="22168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200" b="1" i="0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2024 рік</a:t>
            </a:r>
          </a:p>
          <a:p>
            <a:endParaRPr lang="uk-UA" dirty="0"/>
          </a:p>
        </p:txBody>
      </p:sp>
      <p:sp>
        <p:nvSpPr>
          <p:cNvPr id="8" name="Скругленный прямоугольник 7"/>
          <p:cNvSpPr/>
          <p:nvPr/>
        </p:nvSpPr>
        <p:spPr bwMode="auto">
          <a:xfrm>
            <a:off x="696821" y="1085637"/>
            <a:ext cx="7916183" cy="585316"/>
          </a:xfrm>
          <a:prstGeom prst="roundRect">
            <a:avLst>
              <a:gd name="adj" fmla="val 10325"/>
            </a:avLst>
          </a:prstGeom>
          <a:solidFill>
            <a:schemeClr val="bg1"/>
          </a:solidFill>
          <a:ln w="19050">
            <a:solidFill>
              <a:srgbClr val="C00000"/>
            </a:solidFill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1350" b="1" i="0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Проведення ремонтних робіт даху та термомодернізації фасаду будівлі по вулиці</a:t>
            </a:r>
          </a:p>
          <a:p>
            <a:r>
              <a:rPr lang="uk-UA" sz="1350" b="1" i="0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Коцюбинського,50</a:t>
            </a:r>
          </a:p>
        </p:txBody>
      </p:sp>
      <p:sp>
        <p:nvSpPr>
          <p:cNvPr id="12" name="Скругленный прямоугольник 11"/>
          <p:cNvSpPr/>
          <p:nvPr/>
        </p:nvSpPr>
        <p:spPr bwMode="auto">
          <a:xfrm>
            <a:off x="688265" y="3294547"/>
            <a:ext cx="7916183" cy="649516"/>
          </a:xfrm>
          <a:prstGeom prst="roundRect">
            <a:avLst>
              <a:gd name="adj" fmla="val 17047"/>
            </a:avLst>
          </a:prstGeom>
          <a:solidFill>
            <a:schemeClr val="bg1"/>
          </a:solidFill>
          <a:ln w="19050">
            <a:solidFill>
              <a:srgbClr val="C00000"/>
            </a:solidFill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ru-RU" sz="1350" b="1" i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rgbClr val="FF0000"/>
                  </a:gs>
                  <a:gs pos="100000">
                    <a:schemeClr val="bg2">
                      <a:lumMod val="50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ru-RU" sz="1350" b="1" i="0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Виконання капітального ремонту </a:t>
            </a:r>
            <a:r>
              <a:rPr lang="uk-UA" sz="1350" b="1" i="0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приміщень третього поверху будівлі по </a:t>
            </a:r>
          </a:p>
          <a:p>
            <a:r>
              <a:rPr lang="uk-UA" sz="1350" b="1" i="0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вулиці Коцюбинського,50 для розміщення відділення септичної гінекології </a:t>
            </a:r>
          </a:p>
          <a:p>
            <a:endParaRPr lang="ru-RU" sz="1350" b="1" i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rgbClr val="FF0000"/>
                  </a:gs>
                  <a:gs pos="100000">
                    <a:schemeClr val="bg2">
                      <a:lumMod val="50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 bwMode="auto">
          <a:xfrm>
            <a:off x="696821" y="2123708"/>
            <a:ext cx="7916183" cy="609274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1350" b="1" i="0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Виготовлення ПКД на капітальний ремонт приміщень третього поверху будівлі по </a:t>
            </a:r>
          </a:p>
          <a:p>
            <a:r>
              <a:rPr lang="uk-UA" sz="1350" b="1" i="0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вулиці Коцюбинського,50 для розміщення відділення септичної гінекології </a:t>
            </a:r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 bwMode="auto">
          <a:xfrm>
            <a:off x="3923928" y="2796271"/>
            <a:ext cx="4680520" cy="436416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C00000"/>
            </a:solidFill>
          </a:ln>
          <a:effectLst>
            <a:outerShdw sx="1000" sy="1000" algn="ctr" rotWithShape="0">
              <a:srgbClr val="000000"/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4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1400" b="1" i="0" dirty="0">
                <a:ln w="1905"/>
                <a:gradFill>
                  <a:gsLst>
                    <a:gs pos="0">
                      <a:srgbClr val="FF0000"/>
                    </a:gs>
                    <a:gs pos="39999">
                      <a:schemeClr val="accent2">
                        <a:lumMod val="50000"/>
                      </a:schemeClr>
                    </a:gs>
                    <a:gs pos="70000">
                      <a:srgbClr val="FF0000"/>
                    </a:gs>
                    <a:gs pos="8800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Орієнтовна вартість робіт : ВМТГ – 300,0 т.грн</a:t>
            </a:r>
            <a:endParaRPr lang="uk-UA" sz="1400" b="1" i="0" dirty="0" err="1">
              <a:ln w="1905"/>
              <a:gradFill>
                <a:gsLst>
                  <a:gs pos="0">
                    <a:srgbClr val="FF0000"/>
                  </a:gs>
                  <a:gs pos="39999">
                    <a:schemeClr val="accent2">
                      <a:lumMod val="50000"/>
                    </a:schemeClr>
                  </a:gs>
                  <a:gs pos="70000">
                    <a:srgbClr val="FF0000"/>
                  </a:gs>
                  <a:gs pos="88000">
                    <a:srgbClr val="C00000"/>
                  </a:gs>
                  <a:gs pos="100000">
                    <a:srgbClr val="C00000"/>
                  </a:gs>
                </a:gsLst>
                <a:lin ang="5400000" scaled="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Прямоугольник с двумя скругленными противолежащими углами 14"/>
          <p:cNvSpPr/>
          <p:nvPr/>
        </p:nvSpPr>
        <p:spPr bwMode="auto">
          <a:xfrm>
            <a:off x="3816915" y="3979290"/>
            <a:ext cx="4787533" cy="463085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C00000"/>
            </a:solidFill>
          </a:ln>
          <a:effectLst>
            <a:outerShdw sx="1000" sy="1000" algn="ctr" rotWithShape="0">
              <a:srgbClr val="000000"/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400" b="1" i="0" dirty="0">
                <a:ln w="1905"/>
                <a:gradFill>
                  <a:gsLst>
                    <a:gs pos="0">
                      <a:srgbClr val="FF0000"/>
                    </a:gs>
                    <a:gs pos="39999">
                      <a:schemeClr val="accent2">
                        <a:lumMod val="50000"/>
                      </a:schemeClr>
                    </a:gs>
                    <a:gs pos="70000">
                      <a:srgbClr val="FF0000"/>
                    </a:gs>
                    <a:gs pos="8800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Орієнтовна вартість:  м/б –  15000,0 </a:t>
            </a:r>
            <a:r>
              <a:rPr lang="ru-RU" sz="1400" b="1" i="0" dirty="0" err="1">
                <a:ln w="1905"/>
                <a:gradFill>
                  <a:gsLst>
                    <a:gs pos="0">
                      <a:srgbClr val="FF0000"/>
                    </a:gs>
                    <a:gs pos="39999">
                      <a:schemeClr val="accent2">
                        <a:lumMod val="50000"/>
                      </a:schemeClr>
                    </a:gs>
                    <a:gs pos="70000">
                      <a:srgbClr val="FF0000"/>
                    </a:gs>
                    <a:gs pos="8800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т.грн</a:t>
            </a:r>
            <a:endParaRPr lang="uk-UA" sz="1400" b="1" i="0" dirty="0" err="1">
              <a:ln w="1905"/>
              <a:gradFill>
                <a:gsLst>
                  <a:gs pos="0">
                    <a:srgbClr val="FF0000"/>
                  </a:gs>
                  <a:gs pos="39999">
                    <a:schemeClr val="accent2">
                      <a:lumMod val="50000"/>
                    </a:schemeClr>
                  </a:gs>
                  <a:gs pos="70000">
                    <a:srgbClr val="FF0000"/>
                  </a:gs>
                  <a:gs pos="88000">
                    <a:srgbClr val="C00000"/>
                  </a:gs>
                  <a:gs pos="100000">
                    <a:srgbClr val="C00000"/>
                  </a:gs>
                </a:gsLst>
                <a:lin ang="5400000" scaled="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Штриховая стрелка вправо 16"/>
          <p:cNvSpPr/>
          <p:nvPr/>
        </p:nvSpPr>
        <p:spPr bwMode="auto">
          <a:xfrm>
            <a:off x="182361" y="3458039"/>
            <a:ext cx="357190" cy="357190"/>
          </a:xfrm>
          <a:prstGeom prst="stripedRightArrow">
            <a:avLst>
              <a:gd name="adj1" fmla="val 44207"/>
              <a:gd name="adj2" fmla="val 4665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endParaRPr lang="uk-UA" sz="3600" b="1" i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8" name="Штриховая стрелка вправо 17"/>
          <p:cNvSpPr/>
          <p:nvPr/>
        </p:nvSpPr>
        <p:spPr bwMode="auto">
          <a:xfrm>
            <a:off x="198458" y="1162172"/>
            <a:ext cx="357190" cy="357190"/>
          </a:xfrm>
          <a:prstGeom prst="stripedRightArrow">
            <a:avLst>
              <a:gd name="adj1" fmla="val 44207"/>
              <a:gd name="adj2" fmla="val 4665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endParaRPr lang="uk-UA" sz="3600" b="1" i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21" name="Прямоугольник с двумя скругленными противолежащими углами 13"/>
          <p:cNvSpPr/>
          <p:nvPr/>
        </p:nvSpPr>
        <p:spPr bwMode="auto">
          <a:xfrm>
            <a:off x="3635896" y="1686411"/>
            <a:ext cx="4968553" cy="37400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C00000"/>
            </a:solidFill>
          </a:ln>
          <a:effectLst>
            <a:outerShdw sx="1000" sy="1000" algn="ctr" rotWithShape="0">
              <a:srgbClr val="000000"/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4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1400" b="1" i="0" dirty="0">
                <a:ln w="1905"/>
                <a:gradFill>
                  <a:gsLst>
                    <a:gs pos="0">
                      <a:srgbClr val="FF0000"/>
                    </a:gs>
                    <a:gs pos="39999">
                      <a:schemeClr val="accent2">
                        <a:lumMod val="50000"/>
                      </a:schemeClr>
                    </a:gs>
                    <a:gs pos="70000">
                      <a:srgbClr val="FF0000"/>
                    </a:gs>
                    <a:gs pos="8800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Орієнтовна вартість робіт : ВМТГ – 37000,0 </a:t>
            </a:r>
            <a:r>
              <a:rPr lang="ru-RU" sz="1400" b="1" i="0" dirty="0" err="1">
                <a:ln w="1905"/>
                <a:gradFill>
                  <a:gsLst>
                    <a:gs pos="0">
                      <a:srgbClr val="FF0000"/>
                    </a:gs>
                    <a:gs pos="39999">
                      <a:schemeClr val="accent2">
                        <a:lumMod val="50000"/>
                      </a:schemeClr>
                    </a:gs>
                    <a:gs pos="70000">
                      <a:srgbClr val="FF0000"/>
                    </a:gs>
                    <a:gs pos="8800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т.грн</a:t>
            </a:r>
            <a:endParaRPr lang="uk-UA" sz="1400" b="1" i="0" dirty="0" err="1">
              <a:ln w="1905"/>
              <a:gradFill>
                <a:gsLst>
                  <a:gs pos="0">
                    <a:srgbClr val="FF0000"/>
                  </a:gs>
                  <a:gs pos="39999">
                    <a:schemeClr val="accent2">
                      <a:lumMod val="50000"/>
                    </a:schemeClr>
                  </a:gs>
                  <a:gs pos="70000">
                    <a:srgbClr val="FF0000"/>
                  </a:gs>
                  <a:gs pos="88000">
                    <a:srgbClr val="C00000"/>
                  </a:gs>
                  <a:gs pos="100000">
                    <a:srgbClr val="C00000"/>
                  </a:gs>
                </a:gsLst>
                <a:lin ang="5400000" scaled="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2" name="Штриховая стрелка вправо 16"/>
          <p:cNvSpPr/>
          <p:nvPr/>
        </p:nvSpPr>
        <p:spPr bwMode="auto">
          <a:xfrm>
            <a:off x="185738" y="2435018"/>
            <a:ext cx="369910" cy="285960"/>
          </a:xfrm>
          <a:prstGeom prst="stripedRightArrow">
            <a:avLst>
              <a:gd name="adj1" fmla="val 44207"/>
              <a:gd name="adj2" fmla="val 4665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endParaRPr lang="uk-UA" sz="3600" b="1" i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0995" y="4972809"/>
            <a:ext cx="1655007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uk-UA" sz="2000" i="0" dirty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Крок</a:t>
            </a:r>
            <a:r>
              <a:rPr lang="en-US" sz="2000" i="0" dirty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  <a:r>
              <a:rPr lang="uk-UA" sz="2000" i="0" dirty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en-US" sz="2000" i="0" dirty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uk-UA" sz="2000" i="0" dirty="0">
              <a:ln w="10541" cmpd="sng">
                <a:solidFill>
                  <a:srgbClr val="0070C0"/>
                </a:solidFill>
                <a:prstDash val="solid"/>
              </a:ln>
              <a:solidFill>
                <a:srgbClr val="00206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Штриховая стрелка вправо 16"/>
          <p:cNvSpPr/>
          <p:nvPr/>
        </p:nvSpPr>
        <p:spPr bwMode="auto">
          <a:xfrm>
            <a:off x="182361" y="5695828"/>
            <a:ext cx="373287" cy="357190"/>
          </a:xfrm>
          <a:prstGeom prst="stripedRightArrow">
            <a:avLst>
              <a:gd name="adj1" fmla="val 44207"/>
              <a:gd name="adj2" fmla="val 4665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endParaRPr lang="uk-UA" sz="3600" b="1" i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25" name="Скругленный прямоугольник 11"/>
          <p:cNvSpPr/>
          <p:nvPr/>
        </p:nvSpPr>
        <p:spPr bwMode="auto">
          <a:xfrm>
            <a:off x="688265" y="5577294"/>
            <a:ext cx="7916183" cy="609135"/>
          </a:xfrm>
          <a:prstGeom prst="roundRect">
            <a:avLst>
              <a:gd name="adj" fmla="val 17047"/>
            </a:avLst>
          </a:prstGeom>
          <a:solidFill>
            <a:schemeClr val="bg1"/>
          </a:solidFill>
          <a:ln w="19050">
            <a:solidFill>
              <a:srgbClr val="C00000"/>
            </a:solidFill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ru-RU" sz="1350" b="1" i="0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В</a:t>
            </a:r>
            <a:r>
              <a:rPr lang="uk-UA" sz="1350" b="1" i="0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ідкриття відділення септичної гінекології на третьому поверсі будівлі по </a:t>
            </a:r>
          </a:p>
          <a:p>
            <a:r>
              <a:rPr lang="uk-UA" sz="1350" b="1" i="0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вулиці Коцюбинського,50</a:t>
            </a:r>
            <a:endParaRPr lang="ru-RU" sz="1350" b="1" i="0" dirty="0">
              <a:ln w="1905"/>
              <a:solidFill>
                <a:schemeClr val="tx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11">
            <a:extLst>
              <a:ext uri="{FF2B5EF4-FFF2-40B4-BE49-F238E27FC236}">
                <a16:creationId xmlns:a16="http://schemas.microsoft.com/office/drawing/2014/main" id="{A1F6E728-FC06-1674-D51B-4F57944521D2}"/>
              </a:ext>
            </a:extLst>
          </p:cNvPr>
          <p:cNvSpPr/>
          <p:nvPr/>
        </p:nvSpPr>
        <p:spPr bwMode="auto">
          <a:xfrm>
            <a:off x="696823" y="4443676"/>
            <a:ext cx="7916182" cy="649516"/>
          </a:xfrm>
          <a:prstGeom prst="roundRect">
            <a:avLst>
              <a:gd name="adj" fmla="val 17047"/>
            </a:avLst>
          </a:prstGeom>
          <a:solidFill>
            <a:schemeClr val="bg1"/>
          </a:solidFill>
          <a:ln w="19050">
            <a:solidFill>
              <a:srgbClr val="C00000"/>
            </a:solidFill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ru-RU" sz="1350" b="1" i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rgbClr val="FF0000"/>
                  </a:gs>
                  <a:gs pos="100000">
                    <a:schemeClr val="bg2">
                      <a:lumMod val="50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uk-UA" sz="1350" b="1" i="0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Розширення спеціальностей дитячих спеціалістів та спектру надання амбулаторних</a:t>
            </a:r>
          </a:p>
          <a:p>
            <a:r>
              <a:rPr lang="uk-UA" sz="1350" b="1" i="0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медичних послуг</a:t>
            </a:r>
          </a:p>
          <a:p>
            <a:endParaRPr lang="ru-RU" sz="1350" b="1" i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rgbClr val="FF0000"/>
                  </a:gs>
                  <a:gs pos="100000">
                    <a:schemeClr val="bg2">
                      <a:lumMod val="50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Штриховая стрелка вправо 16">
            <a:extLst>
              <a:ext uri="{FF2B5EF4-FFF2-40B4-BE49-F238E27FC236}">
                <a16:creationId xmlns:a16="http://schemas.microsoft.com/office/drawing/2014/main" id="{D0694A83-DF4B-1E77-6EF9-A9E50BD4B38C}"/>
              </a:ext>
            </a:extLst>
          </p:cNvPr>
          <p:cNvSpPr/>
          <p:nvPr/>
        </p:nvSpPr>
        <p:spPr bwMode="auto">
          <a:xfrm>
            <a:off x="192207" y="4552290"/>
            <a:ext cx="357190" cy="357190"/>
          </a:xfrm>
          <a:prstGeom prst="stripedRightArrow">
            <a:avLst>
              <a:gd name="adj1" fmla="val 44207"/>
              <a:gd name="adj2" fmla="val 4665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endParaRPr lang="uk-UA" sz="3600" b="1" i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1" name="Загнутый угол 4">
            <a:extLst>
              <a:ext uri="{FF2B5EF4-FFF2-40B4-BE49-F238E27FC236}">
                <a16:creationId xmlns:a16="http://schemas.microsoft.com/office/drawing/2014/main" id="{35861015-23F8-03D4-7622-E910DE6446E2}"/>
              </a:ext>
            </a:extLst>
          </p:cNvPr>
          <p:cNvSpPr/>
          <p:nvPr/>
        </p:nvSpPr>
        <p:spPr bwMode="auto">
          <a:xfrm>
            <a:off x="6804423" y="5159281"/>
            <a:ext cx="1928476" cy="427276"/>
          </a:xfrm>
          <a:prstGeom prst="foldedCorner">
            <a:avLst>
              <a:gd name="adj" fmla="val 2634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eaLnBrk="1" latinLnBrk="0" hangingPunct="1">
              <a:lnSpc>
                <a:spcPct val="100000"/>
              </a:lnSpc>
              <a:buClrTx/>
              <a:buSzTx/>
              <a:tabLst/>
            </a:pPr>
            <a:endParaRPr lang="uk-UA" sz="2200" b="1" i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0F74A1F-3DBE-E2AF-16F0-B21CE70ADABD}"/>
              </a:ext>
            </a:extLst>
          </p:cNvPr>
          <p:cNvSpPr txBox="1"/>
          <p:nvPr/>
        </p:nvSpPr>
        <p:spPr>
          <a:xfrm>
            <a:off x="6659882" y="5151762"/>
            <a:ext cx="22168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200" b="1" i="0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2025 рік</a:t>
            </a:r>
          </a:p>
          <a:p>
            <a:endParaRPr lang="uk-UA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27650" name="Picture 2" descr="C:\86815_shutterstock_7319526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8980" y="0"/>
            <a:ext cx="9262980" cy="694912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 bwMode="auto">
          <a:xfrm rot="20031275">
            <a:off x="3954590" y="4960076"/>
            <a:ext cx="5097128" cy="9144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40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Дякую за</a:t>
            </a:r>
            <a:r>
              <a:rPr kumimoji="0" lang="uk-UA" sz="4000" b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увагу!!! </a:t>
            </a:r>
            <a:endParaRPr lang="uk-UA" sz="4000" baseline="0" dirty="0">
              <a:latin typeface="Arial" charset="0"/>
            </a:endParaRPr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ПРЕЗЕНТАЦІЯ ДОЗ І півріччя 2016 р. редакція 22.07.16 р.</Template>
  <TotalTime>13982</TotalTime>
  <Words>1197</Words>
  <Application>Microsoft Office PowerPoint</Application>
  <PresentationFormat>Экран (4:3)</PresentationFormat>
  <Paragraphs>275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Times New Roman</vt:lpstr>
      <vt:lpstr>Wingdings</vt:lpstr>
      <vt:lpstr>Тема Office</vt:lpstr>
      <vt:lpstr>Презентация PowerPoint</vt:lpstr>
      <vt:lpstr> ОНОВЛЕНА СТРУКТУРА ТА ФУНКЦІЇ  КНП “ВМКЛ “ЦМтаД”</vt:lpstr>
      <vt:lpstr>Маршрут пацієнта</vt:lpstr>
      <vt:lpstr> </vt:lpstr>
      <vt:lpstr>ризики ЗА результатАМИ Приєднання КНП «ВМКПБ №2»  до КНП «ВМКЛ «ЦМтаД»:</vt:lpstr>
      <vt:lpstr>Схема розміщення відділень в будівлі  за адресою вул. Коцюбинського, 50   S=2813 М2</vt:lpstr>
      <vt:lpstr> Поетапна реалізація стратегії розвитку  КНП «ВМКЛ «ЦМТАД»</vt:lpstr>
      <vt:lpstr>Презентация PowerPoint</vt:lpstr>
      <vt:lpstr>Презентация PowerPoint</vt:lpstr>
      <vt:lpstr>    Сума вкладень для реалізації пріоритетних  завдань розвитку КНП «ВМКЛ “ЦМтаД” </vt:lpstr>
      <vt:lpstr>     СПІВПРАЦЯ З НСЗУ </vt:lpstr>
    </vt:vector>
  </TitlesOfParts>
  <Company>roddom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 бюджетного фінансування</dc:title>
  <dc:creator>user</dc:creator>
  <cp:lastModifiedBy>Irina</cp:lastModifiedBy>
  <cp:revision>908</cp:revision>
  <cp:lastPrinted>1601-01-01T00:00:00Z</cp:lastPrinted>
  <dcterms:created xsi:type="dcterms:W3CDTF">2005-01-17T14:08:06Z</dcterms:created>
  <dcterms:modified xsi:type="dcterms:W3CDTF">2024-07-09T09:33:50Z</dcterms:modified>
</cp:coreProperties>
</file>